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06" r:id="rId41"/>
    <p:sldId id="307" r:id="rId42"/>
    <p:sldId id="308" r:id="rId43"/>
    <p:sldId id="309" r:id="rId44"/>
    <p:sldId id="310" r:id="rId45"/>
    <p:sldId id="311" r:id="rId46"/>
    <p:sldId id="312" r:id="rId47"/>
    <p:sldId id="295" r:id="rId48"/>
    <p:sldId id="296" r:id="rId49"/>
    <p:sldId id="297" r:id="rId50"/>
    <p:sldId id="298" r:id="rId51"/>
    <p:sldId id="299" r:id="rId52"/>
    <p:sldId id="300" r:id="rId53"/>
    <p:sldId id="301" r:id="rId54"/>
    <p:sldId id="302" r:id="rId55"/>
    <p:sldId id="303" r:id="rId56"/>
    <p:sldId id="304" r:id="rId57"/>
    <p:sldId id="305" r:id="rId58"/>
    <p:sldId id="313" r:id="rId59"/>
    <p:sldId id="314" r:id="rId60"/>
    <p:sldId id="315" r:id="rId61"/>
    <p:sldId id="316" r:id="rId62"/>
    <p:sldId id="317" r:id="rId63"/>
    <p:sldId id="318" r:id="rId64"/>
    <p:sldId id="319" r:id="rId65"/>
    <p:sldId id="320" r:id="rId66"/>
    <p:sldId id="321"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Age</c:v>
                </c:pt>
              </c:strCache>
            </c:strRef>
          </c:tx>
          <c:dLbls>
            <c:showPercent val="1"/>
            <c:showLeaderLines val="1"/>
          </c:dLbls>
          <c:cat>
            <c:strRef>
              <c:f>Sheet1!$A$2:$A$5</c:f>
              <c:strCache>
                <c:ptCount val="4"/>
                <c:pt idx="0">
                  <c:v>18-25</c:v>
                </c:pt>
                <c:pt idx="1">
                  <c:v>26-34</c:v>
                </c:pt>
                <c:pt idx="2">
                  <c:v>35-50</c:v>
                </c:pt>
                <c:pt idx="3">
                  <c:v>50+</c:v>
                </c:pt>
              </c:strCache>
            </c:strRef>
          </c:cat>
          <c:val>
            <c:numRef>
              <c:f>Sheet1!$B$2:$B$5</c:f>
              <c:numCache>
                <c:formatCode>General</c:formatCode>
                <c:ptCount val="4"/>
                <c:pt idx="0">
                  <c:v>0.84000000000000041</c:v>
                </c:pt>
                <c:pt idx="1">
                  <c:v>8.0000000000000071E-2</c:v>
                </c:pt>
                <c:pt idx="2">
                  <c:v>4.0000000000000036E-2</c:v>
                </c:pt>
                <c:pt idx="3">
                  <c:v>4.0000000000000036E-2</c:v>
                </c:pt>
              </c:numCache>
            </c:numRef>
          </c:val>
        </c:ser>
      </c:pie3DChart>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itle>
    <c:view3D>
      <c:rotX val="30"/>
      <c:perspective val="30"/>
    </c:view3D>
    <c:plotArea>
      <c:layout>
        <c:manualLayout>
          <c:layoutTarget val="inner"/>
          <c:xMode val="edge"/>
          <c:yMode val="edge"/>
          <c:x val="5.5779552088699148E-2"/>
          <c:y val="0.18458249922149586"/>
          <c:w val="0.57219233693919158"/>
          <c:h val="0.72791138395836119"/>
        </c:manualLayout>
      </c:layout>
      <c:pie3DChart>
        <c:varyColors val="1"/>
        <c:ser>
          <c:idx val="0"/>
          <c:order val="0"/>
          <c:tx>
            <c:strRef>
              <c:f>Sheet1!$B$1</c:f>
              <c:strCache>
                <c:ptCount val="1"/>
                <c:pt idx="0">
                  <c:v>Dining Choice</c:v>
                </c:pt>
              </c:strCache>
            </c:strRef>
          </c:tx>
          <c:dLbls>
            <c:showVal val="1"/>
            <c:showLeaderLines val="1"/>
          </c:dLbls>
          <c:cat>
            <c:strRef>
              <c:f>Sheet1!$A$2:$A$6</c:f>
              <c:strCache>
                <c:ptCount val="5"/>
                <c:pt idx="0">
                  <c:v>Breakfast</c:v>
                </c:pt>
                <c:pt idx="1">
                  <c:v>Lunch</c:v>
                </c:pt>
                <c:pt idx="2">
                  <c:v>Happy Hour</c:v>
                </c:pt>
                <c:pt idx="3">
                  <c:v>Dinner</c:v>
                </c:pt>
                <c:pt idx="4">
                  <c:v>Night Bar Crowd</c:v>
                </c:pt>
              </c:strCache>
            </c:strRef>
          </c:cat>
          <c:val>
            <c:numRef>
              <c:f>Sheet1!$B$2:$B$6</c:f>
              <c:numCache>
                <c:formatCode>0%</c:formatCode>
                <c:ptCount val="5"/>
                <c:pt idx="0">
                  <c:v>4.0000000000000022E-2</c:v>
                </c:pt>
                <c:pt idx="1">
                  <c:v>0.2400000000000001</c:v>
                </c:pt>
                <c:pt idx="2">
                  <c:v>0.16</c:v>
                </c:pt>
                <c:pt idx="3">
                  <c:v>0.56000000000000005</c:v>
                </c:pt>
                <c:pt idx="4">
                  <c:v>0</c:v>
                </c:pt>
              </c:numCache>
            </c:numRef>
          </c:val>
        </c:ser>
      </c:pie3DChart>
    </c:plotArea>
    <c:legend>
      <c:legendPos val="r"/>
      <c:legendEntry>
        <c:idx val="4"/>
        <c:txPr>
          <a:bodyPr/>
          <a:lstStyle/>
          <a:p>
            <a:pPr>
              <a:defRPr sz="2000" b="1" i="0" baseline="0">
                <a:solidFill>
                  <a:srgbClr val="FF0000"/>
                </a:solidFill>
              </a:defRPr>
            </a:pPr>
            <a:endParaRPr lang="en-US"/>
          </a:p>
        </c:txPr>
      </c:legendEntry>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What Brought You to Marathon Grill?</c:v>
                </c:pt>
              </c:strCache>
            </c:strRef>
          </c:tx>
          <c:dLbls>
            <c:showVal val="1"/>
            <c:showLeaderLines val="1"/>
          </c:dLbls>
          <c:cat>
            <c:strRef>
              <c:f>Sheet1!$A$2:$A$7</c:f>
              <c:strCache>
                <c:ptCount val="6"/>
                <c:pt idx="0">
                  <c:v>Loyal Customer</c:v>
                </c:pt>
                <c:pt idx="1">
                  <c:v>Word of Mouth</c:v>
                </c:pt>
                <c:pt idx="2">
                  <c:v>Tourism Break</c:v>
                </c:pt>
                <c:pt idx="3">
                  <c:v>Center City SIPS</c:v>
                </c:pt>
                <c:pt idx="4">
                  <c:v>Convenience</c:v>
                </c:pt>
                <c:pt idx="5">
                  <c:v>Other</c:v>
                </c:pt>
              </c:strCache>
            </c:strRef>
          </c:cat>
          <c:val>
            <c:numRef>
              <c:f>Sheet1!$B$2:$B$7</c:f>
              <c:numCache>
                <c:formatCode>0%</c:formatCode>
                <c:ptCount val="6"/>
                <c:pt idx="0">
                  <c:v>4.0000000000000022E-2</c:v>
                </c:pt>
                <c:pt idx="1">
                  <c:v>0.52</c:v>
                </c:pt>
                <c:pt idx="2">
                  <c:v>4.0000000000000022E-2</c:v>
                </c:pt>
                <c:pt idx="3">
                  <c:v>4.0000000000000022E-2</c:v>
                </c:pt>
                <c:pt idx="4">
                  <c:v>0.28000000000000008</c:v>
                </c:pt>
                <c:pt idx="5">
                  <c:v>8.0000000000000043E-2</c:v>
                </c:pt>
              </c:numCache>
            </c:numRef>
          </c:val>
        </c:ser>
      </c:pie3DChart>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Have you seen/heard of advertisements or events for Marathon Grill?</c:v>
                </c:pt>
              </c:strCache>
            </c:strRef>
          </c:tx>
          <c:dLbls>
            <c:showVal val="1"/>
            <c:showLeaderLines val="1"/>
          </c:dLbls>
          <c:cat>
            <c:strRef>
              <c:f>Sheet1!$A$2:$A$3</c:f>
              <c:strCache>
                <c:ptCount val="2"/>
                <c:pt idx="0">
                  <c:v>No</c:v>
                </c:pt>
                <c:pt idx="1">
                  <c:v>Yes</c:v>
                </c:pt>
              </c:strCache>
            </c:strRef>
          </c:cat>
          <c:val>
            <c:numRef>
              <c:f>Sheet1!$B$2:$B$3</c:f>
              <c:numCache>
                <c:formatCode>0%</c:formatCode>
                <c:ptCount val="2"/>
                <c:pt idx="0">
                  <c:v>0.76000000000000045</c:v>
                </c:pt>
                <c:pt idx="1">
                  <c:v>0.2400000000000001</c:v>
                </c:pt>
              </c:numCache>
            </c:numRef>
          </c:val>
        </c:ser>
      </c:pie3DChart>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dirty="0"/>
              <a:t>What would you like to see Marathon Grill change in order to deliver a better overall experience?</a:t>
            </a:r>
          </a:p>
        </c:rich>
      </c:tx>
      <c:layout>
        <c:manualLayout>
          <c:xMode val="edge"/>
          <c:yMode val="edge"/>
          <c:x val="0.13083719675227529"/>
          <c:y val="0"/>
        </c:manualLayout>
      </c:layout>
    </c:title>
    <c:view3D>
      <c:rotX val="30"/>
      <c:perspective val="30"/>
    </c:view3D>
    <c:plotArea>
      <c:layout/>
      <c:pie3DChart>
        <c:varyColors val="1"/>
        <c:ser>
          <c:idx val="0"/>
          <c:order val="0"/>
          <c:tx>
            <c:strRef>
              <c:f>Sheet1!$B$1</c:f>
              <c:strCache>
                <c:ptCount val="1"/>
                <c:pt idx="0">
                  <c:v>What would you like to see Marathon Grill change in order to deliver a better overall experience?</c:v>
                </c:pt>
              </c:strCache>
            </c:strRef>
          </c:tx>
          <c:explosion val="25"/>
          <c:dLbls>
            <c:showVal val="1"/>
            <c:showLeaderLines val="1"/>
          </c:dLbls>
          <c:cat>
            <c:strRef>
              <c:f>Sheet1!$A$2:$A$9</c:f>
              <c:strCache>
                <c:ptCount val="8"/>
                <c:pt idx="0">
                  <c:v>More promotions</c:v>
                </c:pt>
                <c:pt idx="1">
                  <c:v>More/better advertising</c:v>
                </c:pt>
                <c:pt idx="2">
                  <c:v>Younger crowd</c:v>
                </c:pt>
                <c:pt idx="3">
                  <c:v>Live entertainment</c:v>
                </c:pt>
                <c:pt idx="4">
                  <c:v>Seating more spread out</c:v>
                </c:pt>
                <c:pt idx="5">
                  <c:v>Larger bar area</c:v>
                </c:pt>
                <c:pt idx="6">
                  <c:v>Better service</c:v>
                </c:pt>
                <c:pt idx="7">
                  <c:v>Improved menu</c:v>
                </c:pt>
              </c:strCache>
            </c:strRef>
          </c:cat>
          <c:val>
            <c:numRef>
              <c:f>Sheet1!$B$2:$B$9</c:f>
              <c:numCache>
                <c:formatCode>0%</c:formatCode>
                <c:ptCount val="8"/>
                <c:pt idx="0">
                  <c:v>0.2</c:v>
                </c:pt>
                <c:pt idx="1">
                  <c:v>0.32</c:v>
                </c:pt>
                <c:pt idx="2">
                  <c:v>0.08</c:v>
                </c:pt>
                <c:pt idx="3">
                  <c:v>0.04</c:v>
                </c:pt>
                <c:pt idx="4">
                  <c:v>0.16</c:v>
                </c:pt>
                <c:pt idx="5">
                  <c:v>0.08</c:v>
                </c:pt>
                <c:pt idx="6">
                  <c:v>0.12</c:v>
                </c:pt>
                <c:pt idx="7">
                  <c:v>0.08</c:v>
                </c:pt>
              </c:numCache>
            </c:numRef>
          </c:val>
        </c:ser>
      </c:pie3DChart>
    </c:plotArea>
    <c:legend>
      <c:legendPos val="r"/>
      <c:layout>
        <c:manualLayout>
          <c:xMode val="edge"/>
          <c:yMode val="edge"/>
          <c:x val="0.68572264331444599"/>
          <c:y val="0.1540205935796487"/>
          <c:w val="0.30493156229303131"/>
          <c:h val="0.84597940642035196"/>
        </c:manualLayout>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Age</c:v>
                </c:pt>
              </c:strCache>
            </c:strRef>
          </c:tx>
          <c:dLbls>
            <c:showVal val="1"/>
            <c:showLeaderLines val="1"/>
          </c:dLbls>
          <c:cat>
            <c:strRef>
              <c:f>Sheet1!$A$2:$A$5</c:f>
              <c:strCache>
                <c:ptCount val="4"/>
                <c:pt idx="0">
                  <c:v>18-25</c:v>
                </c:pt>
                <c:pt idx="1">
                  <c:v>26-34</c:v>
                </c:pt>
                <c:pt idx="2">
                  <c:v>35-50</c:v>
                </c:pt>
                <c:pt idx="3">
                  <c:v>50+</c:v>
                </c:pt>
              </c:strCache>
            </c:strRef>
          </c:cat>
          <c:val>
            <c:numRef>
              <c:f>Sheet1!$B$2:$B$5</c:f>
              <c:numCache>
                <c:formatCode>0%</c:formatCode>
                <c:ptCount val="4"/>
                <c:pt idx="0">
                  <c:v>0.27</c:v>
                </c:pt>
                <c:pt idx="1">
                  <c:v>0.27</c:v>
                </c:pt>
                <c:pt idx="2">
                  <c:v>0.27</c:v>
                </c:pt>
                <c:pt idx="3">
                  <c:v>0.19</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dirty="0"/>
              <a:t>How close do you live/work to this location?</a:t>
            </a:r>
          </a:p>
        </c:rich>
      </c:tx>
      <c:layout/>
    </c:title>
    <c:plotArea>
      <c:layout/>
      <c:pieChart>
        <c:varyColors val="1"/>
        <c:ser>
          <c:idx val="0"/>
          <c:order val="0"/>
          <c:tx>
            <c:strRef>
              <c:f>Sheet1!$B$1</c:f>
              <c:strCache>
                <c:ptCount val="1"/>
                <c:pt idx="0">
                  <c:v>How close do you live/work to this location?</c:v>
                </c:pt>
              </c:strCache>
            </c:strRef>
          </c:tx>
          <c:dLbls>
            <c:showVal val="1"/>
            <c:showLeaderLines val="1"/>
          </c:dLbls>
          <c:cat>
            <c:strRef>
              <c:f>Sheet1!$A$2:$A$6</c:f>
              <c:strCache>
                <c:ptCount val="5"/>
                <c:pt idx="0">
                  <c:v>&lt; 1 mile</c:v>
                </c:pt>
                <c:pt idx="1">
                  <c:v>1-5 miles</c:v>
                </c:pt>
                <c:pt idx="2">
                  <c:v>6-10 miles</c:v>
                </c:pt>
                <c:pt idx="3">
                  <c:v>10-25 miles</c:v>
                </c:pt>
                <c:pt idx="4">
                  <c:v>26+ miles</c:v>
                </c:pt>
              </c:strCache>
            </c:strRef>
          </c:cat>
          <c:val>
            <c:numRef>
              <c:f>Sheet1!$B$2:$B$6</c:f>
              <c:numCache>
                <c:formatCode>0%</c:formatCode>
                <c:ptCount val="5"/>
                <c:pt idx="0">
                  <c:v>0.28000000000000008</c:v>
                </c:pt>
                <c:pt idx="1">
                  <c:v>0.4</c:v>
                </c:pt>
                <c:pt idx="2">
                  <c:v>6.0000000000000032E-2</c:v>
                </c:pt>
                <c:pt idx="3">
                  <c:v>6.0000000000000032E-2</c:v>
                </c:pt>
                <c:pt idx="4">
                  <c:v>0.2</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Are you aware Marathon Grill participates in Center City Sips and Philadelphia's Restaurant Week?</c:v>
                </c:pt>
              </c:strCache>
            </c:strRef>
          </c:tx>
          <c:dLbls>
            <c:showVal val="1"/>
            <c:showLeaderLines val="1"/>
          </c:dLbls>
          <c:cat>
            <c:strRef>
              <c:f>Sheet1!$A$2:$A$4</c:f>
              <c:strCache>
                <c:ptCount val="3"/>
                <c:pt idx="0">
                  <c:v>Yes</c:v>
                </c:pt>
                <c:pt idx="1">
                  <c:v>No</c:v>
                </c:pt>
                <c:pt idx="2">
                  <c:v>No Sips, Yes PRW</c:v>
                </c:pt>
              </c:strCache>
            </c:strRef>
          </c:cat>
          <c:val>
            <c:numRef>
              <c:f>Sheet1!$B$2:$B$4</c:f>
              <c:numCache>
                <c:formatCode>#\ ??/??</c:formatCode>
                <c:ptCount val="3"/>
                <c:pt idx="0">
                  <c:v>0.26666666666666689</c:v>
                </c:pt>
                <c:pt idx="1">
                  <c:v>0.66666666666666663</c:v>
                </c:pt>
                <c:pt idx="2">
                  <c:v>6.666666666666668E-2</c:v>
                </c:pt>
              </c:numCache>
            </c:numRef>
          </c:val>
        </c:ser>
      </c:pie3D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AF1398A-4A98-4A08-9AEF-F99C29071348}" type="datetimeFigureOut">
              <a:rPr lang="en-US" smtClean="0"/>
              <a:pPr/>
              <a:t>8/18/2008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575F01-41D4-4DED-A4E2-5EAC641F94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1398A-4A98-4A08-9AEF-F99C29071348}" type="datetimeFigureOut">
              <a:rPr lang="en-US" smtClean="0"/>
              <a:pPr/>
              <a:t>8/18/2008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75F01-41D4-4DED-A4E2-5EAC641F9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AF1398A-4A98-4A08-9AEF-F99C29071348}" type="datetimeFigureOut">
              <a:rPr lang="en-US" smtClean="0"/>
              <a:pPr/>
              <a:t>8/18/2008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1575F01-41D4-4DED-A4E2-5EAC641F9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F1398A-4A98-4A08-9AEF-F99C29071348}" type="datetimeFigureOut">
              <a:rPr lang="en-US" smtClean="0"/>
              <a:pPr/>
              <a:t>8/18/2008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575F01-41D4-4DED-A4E2-5EAC641F949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AF1398A-4A98-4A08-9AEF-F99C29071348}" type="datetimeFigureOut">
              <a:rPr lang="en-US" smtClean="0"/>
              <a:pPr/>
              <a:t>8/18/2008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575F01-41D4-4DED-A4E2-5EAC641F949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AF1398A-4A98-4A08-9AEF-F99C29071348}" type="datetimeFigureOut">
              <a:rPr lang="en-US" smtClean="0"/>
              <a:pPr/>
              <a:t>8/18/2008</a:t>
            </a:fld>
            <a:endParaRPr lang="en-US"/>
          </a:p>
        </p:txBody>
      </p:sp>
      <p:sp>
        <p:nvSpPr>
          <p:cNvPr id="10" name="Slide Number Placeholder 9"/>
          <p:cNvSpPr>
            <a:spLocks noGrp="1"/>
          </p:cNvSpPr>
          <p:nvPr>
            <p:ph type="sldNum" sz="quarter" idx="16"/>
          </p:nvPr>
        </p:nvSpPr>
        <p:spPr/>
        <p:txBody>
          <a:bodyPr rtlCol="0"/>
          <a:lstStyle/>
          <a:p>
            <a:fld id="{91575F01-41D4-4DED-A4E2-5EAC641F949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AF1398A-4A98-4A08-9AEF-F99C29071348}" type="datetimeFigureOut">
              <a:rPr lang="en-US" smtClean="0"/>
              <a:pPr/>
              <a:t>8/18/2008</a:t>
            </a:fld>
            <a:endParaRPr lang="en-US"/>
          </a:p>
        </p:txBody>
      </p:sp>
      <p:sp>
        <p:nvSpPr>
          <p:cNvPr id="12" name="Slide Number Placeholder 11"/>
          <p:cNvSpPr>
            <a:spLocks noGrp="1"/>
          </p:cNvSpPr>
          <p:nvPr>
            <p:ph type="sldNum" sz="quarter" idx="16"/>
          </p:nvPr>
        </p:nvSpPr>
        <p:spPr/>
        <p:txBody>
          <a:bodyPr rtlCol="0"/>
          <a:lstStyle/>
          <a:p>
            <a:fld id="{91575F01-41D4-4DED-A4E2-5EAC641F949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F1398A-4A98-4A08-9AEF-F99C29071348}" type="datetimeFigureOut">
              <a:rPr lang="en-US" smtClean="0"/>
              <a:pPr/>
              <a:t>8/18/2008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1575F01-41D4-4DED-A4E2-5EAC641F94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1398A-4A98-4A08-9AEF-F99C29071348}" type="datetimeFigureOut">
              <a:rPr lang="en-US" smtClean="0"/>
              <a:pPr/>
              <a:t>8/18/2008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1575F01-41D4-4DED-A4E2-5EAC641F9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F1398A-4A98-4A08-9AEF-F99C29071348}" type="datetimeFigureOut">
              <a:rPr lang="en-US" smtClean="0"/>
              <a:pPr/>
              <a:t>8/18/2008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575F01-41D4-4DED-A4E2-5EAC641F949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AF1398A-4A98-4A08-9AEF-F99C29071348}" type="datetimeFigureOut">
              <a:rPr lang="en-US" smtClean="0"/>
              <a:pPr/>
              <a:t>8/18/2008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1575F01-41D4-4DED-A4E2-5EAC641F949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AF1398A-4A98-4A08-9AEF-F99C29071348}" type="datetimeFigureOut">
              <a:rPr lang="en-US" smtClean="0"/>
              <a:pPr/>
              <a:t>8/18/2008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575F01-41D4-4DED-A4E2-5EAC641F9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marathongrill.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Rockwell" pitchFamily="18" charset="0"/>
              </a:rPr>
              <a:t>Team Money</a:t>
            </a:r>
            <a:endParaRPr lang="en-US" dirty="0">
              <a:latin typeface="Rockwell" pitchFamily="18" charset="0"/>
            </a:endParaRPr>
          </a:p>
        </p:txBody>
      </p:sp>
      <p:sp>
        <p:nvSpPr>
          <p:cNvPr id="3" name="Subtitle 2"/>
          <p:cNvSpPr>
            <a:spLocks noGrp="1"/>
          </p:cNvSpPr>
          <p:nvPr>
            <p:ph type="subTitle" idx="1"/>
          </p:nvPr>
        </p:nvSpPr>
        <p:spPr/>
        <p:txBody>
          <a:bodyPr>
            <a:normAutofit/>
          </a:bodyPr>
          <a:lstStyle/>
          <a:p>
            <a:r>
              <a:rPr lang="en-US" dirty="0" smtClean="0"/>
              <a:t>Representing Marathon Grill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One-to-One Interviews</a:t>
            </a:r>
            <a:endParaRPr lang="en-US" dirty="0"/>
          </a:p>
        </p:txBody>
      </p:sp>
      <p:sp>
        <p:nvSpPr>
          <p:cNvPr id="3" name="Content Placeholder 2"/>
          <p:cNvSpPr>
            <a:spLocks noGrp="1"/>
          </p:cNvSpPr>
          <p:nvPr>
            <p:ph sz="quarter" idx="1"/>
          </p:nvPr>
        </p:nvSpPr>
        <p:spPr/>
        <p:txBody>
          <a:bodyPr/>
          <a:lstStyle/>
          <a:p>
            <a:r>
              <a:rPr lang="en-US" dirty="0" smtClean="0"/>
              <a:t>Face-to-face interviews with people who had been to Marathon Grill at least once</a:t>
            </a:r>
          </a:p>
          <a:p>
            <a:r>
              <a:rPr lang="en-US" dirty="0" smtClean="0"/>
              <a:t>Each member interviewed five people during the week of July 27</a:t>
            </a:r>
            <a:r>
              <a:rPr lang="en-US" baseline="30000" dirty="0" smtClean="0"/>
              <a:t>th</a:t>
            </a:r>
            <a:endParaRPr lang="en-US" dirty="0" smtClean="0"/>
          </a:p>
          <a:p>
            <a:r>
              <a:rPr lang="en-US" dirty="0" smtClean="0"/>
              <a:t>Group targeted was customers ages 18-25</a:t>
            </a:r>
          </a:p>
          <a:p>
            <a:pPr lvl="1"/>
            <a:r>
              <a:rPr lang="en-US" dirty="0" smtClean="0"/>
              <a:t>84% of customers interviewed fell into this bracket</a:t>
            </a:r>
          </a:p>
          <a:p>
            <a:r>
              <a:rPr lang="en-US" dirty="0" smtClean="0"/>
              <a:t>Interviews took place on Drexel University’s campus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Surveys</a:t>
            </a:r>
            <a:endParaRPr lang="en-US" dirty="0"/>
          </a:p>
        </p:txBody>
      </p:sp>
      <p:sp>
        <p:nvSpPr>
          <p:cNvPr id="3" name="Content Placeholder 2"/>
          <p:cNvSpPr>
            <a:spLocks noGrp="1"/>
          </p:cNvSpPr>
          <p:nvPr>
            <p:ph sz="quarter" idx="1"/>
          </p:nvPr>
        </p:nvSpPr>
        <p:spPr/>
        <p:txBody>
          <a:bodyPr>
            <a:normAutofit fontScale="92500"/>
          </a:bodyPr>
          <a:lstStyle/>
          <a:p>
            <a:r>
              <a:rPr lang="en-US" dirty="0" smtClean="0"/>
              <a:t>Short, 1-page survey distributed to customers as they ate</a:t>
            </a:r>
          </a:p>
          <a:p>
            <a:r>
              <a:rPr lang="en-US" dirty="0" smtClean="0"/>
              <a:t>Collect data while the experience was fresh in their mind</a:t>
            </a:r>
          </a:p>
          <a:p>
            <a:r>
              <a:rPr lang="en-US" dirty="0" smtClean="0"/>
              <a:t>The purpose of the survey was to reveal:</a:t>
            </a:r>
          </a:p>
          <a:p>
            <a:pPr lvl="1"/>
            <a:r>
              <a:rPr lang="en-US" dirty="0" smtClean="0"/>
              <a:t>More demographic information about the customers</a:t>
            </a:r>
          </a:p>
          <a:p>
            <a:pPr lvl="1"/>
            <a:r>
              <a:rPr lang="en-US" dirty="0" smtClean="0"/>
              <a:t>Why they chose to eat at Marathon Grill</a:t>
            </a:r>
          </a:p>
          <a:p>
            <a:pPr lvl="1"/>
            <a:r>
              <a:rPr lang="en-US" dirty="0" smtClean="0"/>
              <a:t>If they knew that Marathon Grill participates in Center City SIPS and Philadelphia Restaurant Week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Interview Findings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Demographics</a:t>
            </a:r>
            <a:endParaRPr lang="en-US" dirty="0"/>
          </a:p>
        </p:txBody>
      </p:sp>
      <p:graphicFrame>
        <p:nvGraphicFramePr>
          <p:cNvPr id="6" name="Content Placeholder 5"/>
          <p:cNvGraphicFramePr>
            <a:graphicFrameLocks noGrp="1"/>
          </p:cNvGraphicFramePr>
          <p:nvPr>
            <p:ph sz="quarter" idx="1"/>
          </p:nvPr>
        </p:nvGraphicFramePr>
        <p:xfrm>
          <a:off x="612775" y="1600200"/>
          <a:ext cx="7464425"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5562600"/>
            <a:ext cx="6400800" cy="646331"/>
          </a:xfrm>
          <a:prstGeom prst="rect">
            <a:avLst/>
          </a:prstGeom>
          <a:noFill/>
        </p:spPr>
        <p:txBody>
          <a:bodyPr wrap="square" rtlCol="0">
            <a:spAutoFit/>
          </a:bodyPr>
          <a:lstStyle/>
          <a:p>
            <a:r>
              <a:rPr lang="en-US" dirty="0" smtClean="0"/>
              <a:t>Males: 64%</a:t>
            </a:r>
          </a:p>
          <a:p>
            <a:r>
              <a:rPr lang="en-US" dirty="0" smtClean="0"/>
              <a:t>Females: 36%</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Dining Results</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Dining</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and Food Quality</a:t>
            </a:r>
            <a:endParaRPr lang="en-US" dirty="0"/>
          </a:p>
        </p:txBody>
      </p:sp>
      <p:sp>
        <p:nvSpPr>
          <p:cNvPr id="3" name="Content Placeholder 2"/>
          <p:cNvSpPr>
            <a:spLocks noGrp="1"/>
          </p:cNvSpPr>
          <p:nvPr>
            <p:ph sz="quarter" idx="2"/>
          </p:nvPr>
        </p:nvSpPr>
        <p:spPr/>
        <p:txBody>
          <a:bodyPr>
            <a:normAutofit fontScale="92500" lnSpcReduction="20000"/>
          </a:bodyPr>
          <a:lstStyle/>
          <a:p>
            <a:pPr lvl="1">
              <a:buNone/>
            </a:pPr>
            <a:endParaRPr lang="en-US" dirty="0" smtClean="0"/>
          </a:p>
          <a:p>
            <a:pPr lvl="1"/>
            <a:endParaRPr lang="en-US" dirty="0" smtClean="0"/>
          </a:p>
          <a:p>
            <a:pPr lvl="1"/>
            <a:r>
              <a:rPr lang="en-US" dirty="0" smtClean="0"/>
              <a:t>1 _ 0/24</a:t>
            </a:r>
          </a:p>
          <a:p>
            <a:pPr lvl="1"/>
            <a:r>
              <a:rPr lang="en-US" dirty="0" smtClean="0"/>
              <a:t>2 _ </a:t>
            </a:r>
            <a:r>
              <a:rPr lang="en-US" dirty="0" smtClean="0"/>
              <a:t>3/24</a:t>
            </a:r>
            <a:endParaRPr lang="en-US" dirty="0" smtClean="0"/>
          </a:p>
          <a:p>
            <a:pPr lvl="1"/>
            <a:r>
              <a:rPr lang="en-US" dirty="0" smtClean="0"/>
              <a:t>2.5 _ 1/24</a:t>
            </a:r>
          </a:p>
          <a:p>
            <a:pPr lvl="1"/>
            <a:r>
              <a:rPr lang="en-US" dirty="0" smtClean="0"/>
              <a:t>3 _ 3/24</a:t>
            </a:r>
          </a:p>
          <a:p>
            <a:pPr lvl="1"/>
            <a:r>
              <a:rPr lang="en-US" dirty="0" smtClean="0"/>
              <a:t>4 _ 14/24</a:t>
            </a:r>
          </a:p>
          <a:p>
            <a:pPr lvl="1"/>
            <a:r>
              <a:rPr lang="en-US" dirty="0" smtClean="0"/>
              <a:t>5 _ </a:t>
            </a:r>
            <a:r>
              <a:rPr lang="en-US" dirty="0" smtClean="0"/>
              <a:t>3/24</a:t>
            </a:r>
            <a:endParaRPr lang="en-US" dirty="0" smtClean="0"/>
          </a:p>
          <a:p>
            <a:pPr lvl="2"/>
            <a:r>
              <a:rPr lang="en-US" dirty="0" err="1" smtClean="0"/>
              <a:t>Avg</a:t>
            </a:r>
            <a:r>
              <a:rPr lang="en-US" dirty="0" smtClean="0"/>
              <a:t>: 3.7</a:t>
            </a:r>
            <a:endParaRPr lang="en-US" dirty="0"/>
          </a:p>
        </p:txBody>
      </p:sp>
      <p:sp>
        <p:nvSpPr>
          <p:cNvPr id="6" name="Content Placeholder 5"/>
          <p:cNvSpPr>
            <a:spLocks noGrp="1"/>
          </p:cNvSpPr>
          <p:nvPr>
            <p:ph sz="quarter" idx="4"/>
          </p:nvPr>
        </p:nvSpPr>
        <p:spPr>
          <a:xfrm>
            <a:off x="4800600" y="2362200"/>
            <a:ext cx="3886200" cy="3581400"/>
          </a:xfrm>
        </p:spPr>
        <p:txBody>
          <a:bodyPr>
            <a:normAutofit fontScale="85000" lnSpcReduction="20000"/>
          </a:bodyPr>
          <a:lstStyle/>
          <a:p>
            <a:endParaRPr lang="en-US" dirty="0" smtClean="0"/>
          </a:p>
          <a:p>
            <a:endParaRPr lang="en-US" dirty="0" smtClean="0"/>
          </a:p>
          <a:p>
            <a:r>
              <a:rPr lang="en-US" sz="2800" dirty="0" smtClean="0"/>
              <a:t>1 _ 0/24</a:t>
            </a:r>
          </a:p>
          <a:p>
            <a:r>
              <a:rPr lang="en-US" sz="2800" dirty="0" smtClean="0"/>
              <a:t>2 _ 1/25</a:t>
            </a:r>
          </a:p>
          <a:p>
            <a:r>
              <a:rPr lang="en-US" sz="2800" dirty="0" smtClean="0"/>
              <a:t>3 _ 9/25,</a:t>
            </a:r>
          </a:p>
          <a:p>
            <a:r>
              <a:rPr lang="en-US" sz="2800" dirty="0" smtClean="0"/>
              <a:t>3.5 _ 1/25</a:t>
            </a:r>
          </a:p>
          <a:p>
            <a:r>
              <a:rPr lang="en-US" sz="2800" dirty="0" smtClean="0"/>
              <a:t>4 _ 12/25</a:t>
            </a:r>
          </a:p>
          <a:p>
            <a:r>
              <a:rPr lang="en-US" sz="2800" dirty="0" smtClean="0"/>
              <a:t>5 _ 2/25</a:t>
            </a:r>
          </a:p>
          <a:p>
            <a:pPr lvl="1"/>
            <a:r>
              <a:rPr lang="en-US" sz="2500" dirty="0" smtClean="0"/>
              <a:t>Avg. 3.6</a:t>
            </a:r>
          </a:p>
        </p:txBody>
      </p:sp>
      <p:sp>
        <p:nvSpPr>
          <p:cNvPr id="4" name="Text Placeholder 3"/>
          <p:cNvSpPr>
            <a:spLocks noGrp="1"/>
          </p:cNvSpPr>
          <p:nvPr>
            <p:ph type="body" sz="quarter" idx="1"/>
          </p:nvPr>
        </p:nvSpPr>
        <p:spPr>
          <a:xfrm>
            <a:off x="609600" y="1752600"/>
            <a:ext cx="3886200" cy="1143000"/>
          </a:xfrm>
        </p:spPr>
        <p:txBody>
          <a:bodyPr>
            <a:normAutofit fontScale="92500" lnSpcReduction="20000"/>
          </a:bodyPr>
          <a:lstStyle/>
          <a:p>
            <a:endParaRPr lang="en-US" sz="1900" dirty="0" smtClean="0">
              <a:solidFill>
                <a:schemeClr val="tx2"/>
              </a:solidFill>
            </a:endParaRPr>
          </a:p>
          <a:p>
            <a:r>
              <a:rPr lang="en-US" sz="1900" dirty="0" smtClean="0">
                <a:solidFill>
                  <a:schemeClr val="tx2"/>
                </a:solidFill>
              </a:rPr>
              <a:t>How would you rate the service you received?  1 being poor, 5 being excellent.</a:t>
            </a:r>
          </a:p>
          <a:p>
            <a:endParaRPr lang="en-US" dirty="0"/>
          </a:p>
        </p:txBody>
      </p:sp>
      <p:sp>
        <p:nvSpPr>
          <p:cNvPr id="5" name="Text Placeholder 4"/>
          <p:cNvSpPr>
            <a:spLocks noGrp="1"/>
          </p:cNvSpPr>
          <p:nvPr>
            <p:ph type="body" sz="quarter" idx="3"/>
          </p:nvPr>
        </p:nvSpPr>
        <p:spPr>
          <a:xfrm>
            <a:off x="4800600" y="1752600"/>
            <a:ext cx="3886200" cy="1143000"/>
          </a:xfrm>
        </p:spPr>
        <p:txBody>
          <a:bodyPr>
            <a:normAutofit/>
          </a:bodyPr>
          <a:lstStyle/>
          <a:p>
            <a:r>
              <a:rPr lang="en-US" sz="1800" dirty="0" smtClean="0">
                <a:solidFill>
                  <a:schemeClr val="tx2"/>
                </a:solidFill>
              </a:rPr>
              <a:t>How would you rate the quality of the food?  1 being poor, 5 being excellent.</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Recall</a:t>
            </a:r>
            <a:endParaRPr lang="en-US" dirty="0"/>
          </a:p>
        </p:txBody>
      </p:sp>
      <p:graphicFrame>
        <p:nvGraphicFramePr>
          <p:cNvPr id="8" name="Content Placeholder 7"/>
          <p:cNvGraphicFramePr>
            <a:graphicFrameLocks noGrp="1"/>
          </p:cNvGraphicFramePr>
          <p:nvPr>
            <p:ph sz="quarter" idx="1"/>
          </p:nvPr>
        </p:nvGraphicFramePr>
        <p:xfrm>
          <a:off x="612775" y="1600200"/>
          <a:ext cx="81534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066800" y="5562600"/>
            <a:ext cx="7086600" cy="1200329"/>
          </a:xfrm>
          <a:prstGeom prst="rect">
            <a:avLst/>
          </a:prstGeom>
          <a:noFill/>
        </p:spPr>
        <p:txBody>
          <a:bodyPr wrap="square" rtlCol="0">
            <a:spAutoFit/>
          </a:bodyPr>
          <a:lstStyle/>
          <a:p>
            <a:r>
              <a:rPr lang="en-US" dirty="0" smtClean="0"/>
              <a:t>If “Yes”, where:   In-store __ 3</a:t>
            </a:r>
          </a:p>
          <a:p>
            <a:r>
              <a:rPr lang="en-US" dirty="0" smtClean="0"/>
              <a:t>	              Online __ 2</a:t>
            </a:r>
          </a:p>
          <a:p>
            <a:r>
              <a:rPr lang="en-US" dirty="0" smtClean="0"/>
              <a:t>                              Philadelphia Metro __ 1</a:t>
            </a:r>
          </a:p>
          <a:p>
            <a:r>
              <a:rPr lang="en-US" dirty="0" smtClean="0"/>
              <a:t>                              CC Sips Ad __ 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Dinner and Bar Crowd</a:t>
            </a:r>
            <a:endParaRPr lang="en-US" dirty="0"/>
          </a:p>
        </p:txBody>
      </p:sp>
      <p:sp>
        <p:nvSpPr>
          <p:cNvPr id="3" name="Content Placeholder 2"/>
          <p:cNvSpPr>
            <a:spLocks noGrp="1"/>
          </p:cNvSpPr>
          <p:nvPr>
            <p:ph sz="quarter" idx="1"/>
          </p:nvPr>
        </p:nvSpPr>
        <p:spPr/>
        <p:txBody>
          <a:bodyPr/>
          <a:lstStyle/>
          <a:p>
            <a:r>
              <a:rPr lang="en-US" dirty="0" smtClean="0"/>
              <a:t>Do you consider Marathon Grill as a choice for dinner destinations?</a:t>
            </a:r>
          </a:p>
          <a:p>
            <a:pPr lvl="1"/>
            <a:r>
              <a:rPr lang="en-US" dirty="0" smtClean="0"/>
              <a:t>Yes __ 18/25</a:t>
            </a:r>
          </a:p>
          <a:p>
            <a:pPr lvl="1"/>
            <a:r>
              <a:rPr lang="en-US" dirty="0" smtClean="0"/>
              <a:t>No __ 7/25</a:t>
            </a:r>
          </a:p>
          <a:p>
            <a:r>
              <a:rPr lang="en-US" dirty="0" smtClean="0"/>
              <a:t>Do you consider Marathon Grill as a popular destination for the after-dinner drink crowd?</a:t>
            </a:r>
          </a:p>
          <a:p>
            <a:pPr lvl="1"/>
            <a:r>
              <a:rPr lang="en-US" dirty="0" smtClean="0"/>
              <a:t>Yes __ 8/25</a:t>
            </a:r>
          </a:p>
          <a:p>
            <a:pPr lvl="1"/>
            <a:r>
              <a:rPr lang="en-US" dirty="0" smtClean="0"/>
              <a:t>No __ 17/25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the Customer Experience</a:t>
            </a:r>
            <a:endParaRPr lang="en-US" dirty="0"/>
          </a:p>
        </p:txBody>
      </p:sp>
      <p:graphicFrame>
        <p:nvGraphicFramePr>
          <p:cNvPr id="4" name="Content Placeholder 3"/>
          <p:cNvGraphicFramePr>
            <a:graphicFrameLocks noGrp="1"/>
          </p:cNvGraphicFramePr>
          <p:nvPr>
            <p:ph sz="quarter" idx="1"/>
          </p:nvPr>
        </p:nvGraphicFramePr>
        <p:xfrm>
          <a:off x="612775" y="1600200"/>
          <a:ext cx="81534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itchFamily="18" charset="0"/>
              </a:rPr>
              <a:t>TEAM MONEY</a:t>
            </a:r>
            <a:endParaRPr lang="en-US" dirty="0">
              <a:latin typeface="Rockwell" pitchFamily="18" charset="0"/>
            </a:endParaRPr>
          </a:p>
        </p:txBody>
      </p:sp>
      <p:sp>
        <p:nvSpPr>
          <p:cNvPr id="3" name="Content Placeholder 2"/>
          <p:cNvSpPr>
            <a:spLocks noGrp="1"/>
          </p:cNvSpPr>
          <p:nvPr>
            <p:ph sz="quarter" idx="1"/>
          </p:nvPr>
        </p:nvSpPr>
        <p:spPr/>
        <p:txBody>
          <a:bodyPr>
            <a:normAutofit fontScale="92500" lnSpcReduction="10000"/>
          </a:bodyPr>
          <a:lstStyle/>
          <a:p>
            <a:r>
              <a:rPr lang="en-US" dirty="0" smtClean="0"/>
              <a:t>Melissa </a:t>
            </a:r>
            <a:r>
              <a:rPr lang="en-US" dirty="0" err="1" smtClean="0"/>
              <a:t>Noucas</a:t>
            </a:r>
            <a:endParaRPr lang="en-US" dirty="0" smtClean="0"/>
          </a:p>
          <a:p>
            <a:pPr lvl="1"/>
            <a:r>
              <a:rPr lang="en-US" dirty="0" smtClean="0"/>
              <a:t>Design and Merchandising</a:t>
            </a:r>
          </a:p>
          <a:p>
            <a:r>
              <a:rPr lang="en-US" dirty="0" err="1" smtClean="0"/>
              <a:t>Danyel</a:t>
            </a:r>
            <a:r>
              <a:rPr lang="en-US" dirty="0" smtClean="0"/>
              <a:t> </a:t>
            </a:r>
            <a:r>
              <a:rPr lang="en-US" dirty="0" err="1" smtClean="0"/>
              <a:t>Deiter</a:t>
            </a:r>
            <a:endParaRPr lang="en-US" dirty="0" smtClean="0"/>
          </a:p>
          <a:p>
            <a:pPr lvl="1"/>
            <a:r>
              <a:rPr lang="en-US" dirty="0" smtClean="0"/>
              <a:t>International Area Studies</a:t>
            </a:r>
          </a:p>
          <a:p>
            <a:r>
              <a:rPr lang="en-US" dirty="0" smtClean="0"/>
              <a:t>Sarah Fagan</a:t>
            </a:r>
          </a:p>
          <a:p>
            <a:pPr lvl="1"/>
            <a:r>
              <a:rPr lang="en-US" dirty="0" smtClean="0"/>
              <a:t>Marketing</a:t>
            </a:r>
          </a:p>
          <a:p>
            <a:r>
              <a:rPr lang="en-US" dirty="0" err="1" smtClean="0"/>
              <a:t>Prant</a:t>
            </a:r>
            <a:r>
              <a:rPr lang="en-US" dirty="0" smtClean="0"/>
              <a:t> Kumar</a:t>
            </a:r>
          </a:p>
          <a:p>
            <a:pPr lvl="1"/>
            <a:r>
              <a:rPr lang="en-US" dirty="0" smtClean="0"/>
              <a:t>Finance</a:t>
            </a:r>
          </a:p>
          <a:p>
            <a:r>
              <a:rPr lang="en-US" dirty="0" smtClean="0"/>
              <a:t>Greg Ferrara</a:t>
            </a:r>
          </a:p>
          <a:p>
            <a:pPr lvl="1"/>
            <a:r>
              <a:rPr lang="en-US" dirty="0" smtClean="0"/>
              <a:t>Marketing and Accounting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Survey Findings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Demographics</a:t>
            </a:r>
            <a:endParaRPr lang="en-US" dirty="0"/>
          </a:p>
        </p:txBody>
      </p:sp>
      <p:graphicFrame>
        <p:nvGraphicFramePr>
          <p:cNvPr id="10" name="Content Placeholder 9"/>
          <p:cNvGraphicFramePr>
            <a:graphicFrameLocks noGrp="1"/>
          </p:cNvGraphicFramePr>
          <p:nvPr>
            <p:ph sz="quarter" idx="2"/>
          </p:nvPr>
        </p:nvGraphicFramePr>
        <p:xfrm>
          <a:off x="609600" y="2438400"/>
          <a:ext cx="38862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4"/>
          </p:nvPr>
        </p:nvGraphicFramePr>
        <p:xfrm>
          <a:off x="4800600" y="2438400"/>
          <a:ext cx="38862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1"/>
          </p:nvPr>
        </p:nvSpPr>
        <p:spPr/>
        <p:txBody>
          <a:bodyPr/>
          <a:lstStyle/>
          <a:p>
            <a:r>
              <a:rPr lang="en-US" dirty="0" smtClean="0"/>
              <a:t>Age</a:t>
            </a:r>
            <a:endParaRPr lang="en-US" dirty="0"/>
          </a:p>
        </p:txBody>
      </p:sp>
      <p:sp>
        <p:nvSpPr>
          <p:cNvPr id="8" name="Text Placeholder 7"/>
          <p:cNvSpPr>
            <a:spLocks noGrp="1"/>
          </p:cNvSpPr>
          <p:nvPr>
            <p:ph type="body" sz="quarter" idx="3"/>
          </p:nvPr>
        </p:nvSpPr>
        <p:spPr/>
        <p:txBody>
          <a:bodyPr/>
          <a:lstStyle/>
          <a:p>
            <a:r>
              <a:rPr lang="en-US" dirty="0" smtClean="0"/>
              <a:t>Location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Reason for Dining</a:t>
            </a:r>
            <a:endParaRPr lang="en-US" dirty="0"/>
          </a:p>
        </p:txBody>
      </p:sp>
      <p:sp>
        <p:nvSpPr>
          <p:cNvPr id="10" name="Content Placeholder 9"/>
          <p:cNvSpPr>
            <a:spLocks noGrp="1"/>
          </p:cNvSpPr>
          <p:nvPr>
            <p:ph sz="quarter" idx="1"/>
          </p:nvPr>
        </p:nvSpPr>
        <p:spPr/>
        <p:txBody>
          <a:bodyPr/>
          <a:lstStyle/>
          <a:p>
            <a:r>
              <a:rPr lang="en-US" dirty="0" smtClean="0"/>
              <a:t>What brought you here today?</a:t>
            </a:r>
          </a:p>
          <a:p>
            <a:pPr lvl="1"/>
            <a:r>
              <a:rPr lang="en-US" dirty="0" smtClean="0"/>
              <a:t>Loyal customer __ 8/15</a:t>
            </a:r>
          </a:p>
          <a:p>
            <a:pPr lvl="1"/>
            <a:r>
              <a:rPr lang="en-US" dirty="0" smtClean="0"/>
              <a:t>Word of Mouth __ 2/15</a:t>
            </a:r>
          </a:p>
          <a:p>
            <a:pPr lvl="1"/>
            <a:r>
              <a:rPr lang="en-US" dirty="0" smtClean="0"/>
              <a:t>Tourism Break __ 1/15</a:t>
            </a:r>
          </a:p>
          <a:p>
            <a:pPr lvl="1"/>
            <a:r>
              <a:rPr lang="en-US" dirty="0" smtClean="0"/>
              <a:t>Center City Sips __ 1/15</a:t>
            </a:r>
          </a:p>
          <a:p>
            <a:pPr lvl="1"/>
            <a:r>
              <a:rPr lang="en-US" dirty="0" smtClean="0"/>
              <a:t>Other:</a:t>
            </a:r>
          </a:p>
          <a:p>
            <a:pPr lvl="2"/>
            <a:r>
              <a:rPr lang="en-US" dirty="0" smtClean="0"/>
              <a:t>Convenience, Hungry, Prior Experience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Awareness</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chemeClr val="tx1"/>
                </a:solidFill>
              </a:rPr>
              <a:t>SWOT Analysis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Strengths</a:t>
            </a:r>
            <a:endParaRPr lang="en-US" dirty="0"/>
          </a:p>
        </p:txBody>
      </p:sp>
      <p:sp>
        <p:nvSpPr>
          <p:cNvPr id="5" name="Content Placeholder 4"/>
          <p:cNvSpPr>
            <a:spLocks noGrp="1"/>
          </p:cNvSpPr>
          <p:nvPr>
            <p:ph sz="quarter" idx="1"/>
          </p:nvPr>
        </p:nvSpPr>
        <p:spPr/>
        <p:txBody>
          <a:bodyPr/>
          <a:lstStyle/>
          <a:p>
            <a:r>
              <a:rPr lang="en-US" dirty="0" smtClean="0"/>
              <a:t>Quality of food</a:t>
            </a:r>
          </a:p>
          <a:p>
            <a:pPr lvl="1"/>
            <a:r>
              <a:rPr lang="en-US" dirty="0" smtClean="0"/>
              <a:t>“Diverse menu”</a:t>
            </a:r>
          </a:p>
          <a:p>
            <a:pPr lvl="1"/>
            <a:r>
              <a:rPr lang="en-US" dirty="0" smtClean="0"/>
              <a:t>“Food was wonderful”</a:t>
            </a:r>
          </a:p>
          <a:p>
            <a:pPr lvl="1"/>
            <a:r>
              <a:rPr lang="en-US" dirty="0" smtClean="0"/>
              <a:t>“Good drink specials”</a:t>
            </a:r>
          </a:p>
          <a:p>
            <a:r>
              <a:rPr lang="en-US" dirty="0" smtClean="0"/>
              <a:t>Price</a:t>
            </a:r>
          </a:p>
          <a:p>
            <a:pPr lvl="1"/>
            <a:r>
              <a:rPr lang="en-US" dirty="0" smtClean="0"/>
              <a:t>“I think the quality of the food is appropriate for its price…”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a:t>
            </a:r>
            <a:endParaRPr lang="en-US" dirty="0"/>
          </a:p>
        </p:txBody>
      </p:sp>
      <p:sp>
        <p:nvSpPr>
          <p:cNvPr id="3" name="Content Placeholder 2"/>
          <p:cNvSpPr>
            <a:spLocks noGrp="1"/>
          </p:cNvSpPr>
          <p:nvPr>
            <p:ph sz="quarter" idx="1"/>
          </p:nvPr>
        </p:nvSpPr>
        <p:spPr/>
        <p:txBody>
          <a:bodyPr/>
          <a:lstStyle/>
          <a:p>
            <a:r>
              <a:rPr lang="en-US" dirty="0" smtClean="0"/>
              <a:t>Service</a:t>
            </a:r>
          </a:p>
          <a:p>
            <a:pPr lvl="1"/>
            <a:r>
              <a:rPr lang="en-US" dirty="0" smtClean="0"/>
              <a:t>“The service was overall pretty fluid”</a:t>
            </a:r>
          </a:p>
          <a:p>
            <a:pPr lvl="1"/>
            <a:r>
              <a:rPr lang="en-US" dirty="0" smtClean="0"/>
              <a:t>“…expedient service…”</a:t>
            </a:r>
          </a:p>
          <a:p>
            <a:pPr lvl="1"/>
            <a:r>
              <a:rPr lang="en-US" dirty="0" smtClean="0"/>
              <a:t>“…service was pretty good, staff was friendly”</a:t>
            </a:r>
          </a:p>
          <a:p>
            <a:r>
              <a:rPr lang="en-US" dirty="0" smtClean="0"/>
              <a:t>Atmosphere</a:t>
            </a:r>
          </a:p>
          <a:p>
            <a:pPr lvl="1"/>
            <a:r>
              <a:rPr lang="en-US" dirty="0" smtClean="0"/>
              <a:t>“I enjoy the atmosphere at Marathon”</a:t>
            </a:r>
          </a:p>
          <a:p>
            <a:pPr lvl="1"/>
            <a:r>
              <a:rPr lang="en-US" dirty="0" smtClean="0"/>
              <a:t>“Atmosphere was pretty cool”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sz="quarter" idx="1"/>
          </p:nvPr>
        </p:nvSpPr>
        <p:spPr/>
        <p:txBody>
          <a:bodyPr/>
          <a:lstStyle/>
          <a:p>
            <a:r>
              <a:rPr lang="en-US" dirty="0" smtClean="0"/>
              <a:t>Sales Promotions</a:t>
            </a:r>
          </a:p>
          <a:p>
            <a:pPr lvl="1"/>
            <a:r>
              <a:rPr lang="en-US" dirty="0" smtClean="0"/>
              <a:t>“More promotions”</a:t>
            </a:r>
          </a:p>
          <a:p>
            <a:pPr lvl="1"/>
            <a:r>
              <a:rPr lang="en-US" dirty="0" smtClean="0"/>
              <a:t>“More specials on food and drinks”</a:t>
            </a:r>
          </a:p>
          <a:p>
            <a:pPr lvl="1"/>
            <a:r>
              <a:rPr lang="en-US" dirty="0" smtClean="0"/>
              <a:t>“Incentives to come more often”</a:t>
            </a:r>
          </a:p>
          <a:p>
            <a:pPr lvl="1"/>
            <a:r>
              <a:rPr lang="en-US" dirty="0" smtClean="0"/>
              <a:t>“Maybe they should give some discounts to loyal customers who can be considered regulars”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sz="quarter" idx="1"/>
          </p:nvPr>
        </p:nvSpPr>
        <p:spPr/>
        <p:txBody>
          <a:bodyPr/>
          <a:lstStyle/>
          <a:p>
            <a:r>
              <a:rPr lang="en-US" dirty="0" smtClean="0"/>
              <a:t>Advertisements</a:t>
            </a:r>
          </a:p>
          <a:p>
            <a:pPr lvl="1"/>
            <a:r>
              <a:rPr lang="en-US" dirty="0" smtClean="0"/>
              <a:t>Would like to see…</a:t>
            </a:r>
          </a:p>
          <a:p>
            <a:pPr lvl="2"/>
            <a:r>
              <a:rPr lang="en-US" dirty="0" smtClean="0"/>
              <a:t>“…more advertisements”</a:t>
            </a:r>
          </a:p>
          <a:p>
            <a:pPr lvl="2"/>
            <a:r>
              <a:rPr lang="en-US" dirty="0" smtClean="0"/>
              <a:t>“…better SIPS advertisement”</a:t>
            </a:r>
          </a:p>
          <a:p>
            <a:pPr lvl="2"/>
            <a:r>
              <a:rPr lang="en-US" dirty="0" smtClean="0"/>
              <a:t>“…more print ads outside of restaurant”</a:t>
            </a:r>
          </a:p>
          <a:p>
            <a:pPr lvl="1"/>
            <a:r>
              <a:rPr lang="en-US" dirty="0" smtClean="0"/>
              <a:t>“Need to branch outside loyal customers”</a:t>
            </a:r>
          </a:p>
          <a:p>
            <a:pPr lvl="1"/>
            <a:r>
              <a:rPr lang="en-US" dirty="0" smtClean="0"/>
              <a:t>“Advertise things that they do”</a:t>
            </a:r>
          </a:p>
          <a:p>
            <a:pPr lvl="1"/>
            <a:r>
              <a:rPr lang="en-US" dirty="0" smtClean="0"/>
              <a:t>Advertise bar/happy hour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sz="quarter" idx="1"/>
          </p:nvPr>
        </p:nvSpPr>
        <p:spPr/>
        <p:txBody>
          <a:bodyPr/>
          <a:lstStyle/>
          <a:p>
            <a:r>
              <a:rPr lang="en-US" dirty="0" smtClean="0"/>
              <a:t>Better service</a:t>
            </a:r>
          </a:p>
          <a:p>
            <a:r>
              <a:rPr lang="en-US" dirty="0" smtClean="0"/>
              <a:t>Menu</a:t>
            </a:r>
          </a:p>
          <a:p>
            <a:pPr lvl="1"/>
            <a:r>
              <a:rPr lang="en-US" dirty="0" smtClean="0"/>
              <a:t>“Have a set 3 course menu”</a:t>
            </a:r>
          </a:p>
          <a:p>
            <a:pPr lvl="1"/>
            <a:r>
              <a:rPr lang="en-US" dirty="0" smtClean="0"/>
              <a:t>“Changing up their menu would be cool”</a:t>
            </a:r>
          </a:p>
          <a:p>
            <a:pPr lvl="1"/>
            <a:r>
              <a:rPr lang="en-US" dirty="0" smtClean="0"/>
              <a:t>Consistency of food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Interview</a:t>
            </a:r>
            <a:endParaRPr lang="en-US" dirty="0"/>
          </a:p>
        </p:txBody>
      </p:sp>
      <p:sp>
        <p:nvSpPr>
          <p:cNvPr id="3" name="Content Placeholder 2"/>
          <p:cNvSpPr>
            <a:spLocks noGrp="1"/>
          </p:cNvSpPr>
          <p:nvPr>
            <p:ph sz="quarter" idx="1"/>
          </p:nvPr>
        </p:nvSpPr>
        <p:spPr/>
        <p:txBody>
          <a:bodyPr/>
          <a:lstStyle/>
          <a:p>
            <a:r>
              <a:rPr lang="en-US" u="sng" dirty="0" smtClean="0"/>
              <a:t>Purpose</a:t>
            </a:r>
            <a:r>
              <a:rPr lang="en-US" dirty="0" smtClean="0"/>
              <a:t>:</a:t>
            </a:r>
          </a:p>
          <a:p>
            <a:pPr lvl="1"/>
            <a:r>
              <a:rPr lang="en-US" dirty="0" smtClean="0"/>
              <a:t>Find problems with current advertisements</a:t>
            </a:r>
          </a:p>
          <a:p>
            <a:pPr lvl="1"/>
            <a:r>
              <a:rPr lang="en-US" dirty="0" smtClean="0"/>
              <a:t>Reveal target markets the restaurant is attempting to capture</a:t>
            </a:r>
          </a:p>
          <a:p>
            <a:pPr lvl="1"/>
            <a:r>
              <a:rPr lang="en-US" dirty="0" smtClean="0"/>
              <a:t>Discover which meal segment the restaurant is looking to target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sz="quarter" idx="1"/>
          </p:nvPr>
        </p:nvSpPr>
        <p:spPr/>
        <p:txBody>
          <a:bodyPr/>
          <a:lstStyle/>
          <a:p>
            <a:r>
              <a:rPr lang="en-US" dirty="0" smtClean="0"/>
              <a:t>Atmosphere</a:t>
            </a:r>
          </a:p>
          <a:p>
            <a:pPr lvl="1"/>
            <a:r>
              <a:rPr lang="en-US" dirty="0" smtClean="0"/>
              <a:t>“The only possible betterment would be live entertainment, i.e. a band, solo artist, comedian, etc.”</a:t>
            </a:r>
          </a:p>
          <a:p>
            <a:pPr lvl="1"/>
            <a:r>
              <a:rPr lang="en-US" dirty="0" smtClean="0"/>
              <a:t>“If they want to be an after-dinner drink place they need to create the atmosphere.”</a:t>
            </a:r>
          </a:p>
          <a:p>
            <a:pPr lvl="1"/>
            <a:r>
              <a:rPr lang="en-US" dirty="0" smtClean="0"/>
              <a:t>“It would be nice to see a younger crowd, maybe in their middle 20’s in there to drink”</a:t>
            </a:r>
          </a:p>
          <a:p>
            <a:pPr lvl="1"/>
            <a:r>
              <a:rPr lang="en-US" dirty="0" smtClean="0"/>
              <a:t>“Didn‘t get a young vibe, people were in their 70‘s…Want more of a young, hip atmosphere.”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Table arrangements</a:t>
            </a:r>
          </a:p>
          <a:p>
            <a:pPr lvl="1"/>
            <a:r>
              <a:rPr lang="en-US" dirty="0" smtClean="0"/>
              <a:t>“The tables were way too close together making it difficult to have a night out without feeling like my entire conversation was being listened to by strangers.”</a:t>
            </a:r>
          </a:p>
          <a:p>
            <a:pPr lvl="1"/>
            <a:r>
              <a:rPr lang="en-US" dirty="0" smtClean="0"/>
              <a:t>“The only real problem I’ve had is that the seats are too close to one another.  Sometimes it gets too loud and makes it harder to eat and enjoy yourself with everyone being so close.”</a:t>
            </a:r>
          </a:p>
          <a:p>
            <a:r>
              <a:rPr lang="en-US" dirty="0" smtClean="0"/>
              <a:t>Bar</a:t>
            </a:r>
          </a:p>
          <a:p>
            <a:pPr lvl="1"/>
            <a:r>
              <a:rPr lang="en-US" dirty="0" smtClean="0"/>
              <a:t>“The bar’s too small though, they should add on to it.”</a:t>
            </a:r>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sz="quarter" idx="1"/>
          </p:nvPr>
        </p:nvSpPr>
        <p:spPr/>
        <p:txBody>
          <a:bodyPr/>
          <a:lstStyle/>
          <a:p>
            <a:r>
              <a:rPr lang="en-US" dirty="0" smtClean="0"/>
              <a:t>Local events</a:t>
            </a:r>
          </a:p>
          <a:p>
            <a:pPr lvl="1"/>
            <a:r>
              <a:rPr lang="en-US" dirty="0" smtClean="0"/>
              <a:t>Center City SIPS</a:t>
            </a:r>
          </a:p>
          <a:p>
            <a:pPr lvl="1"/>
            <a:r>
              <a:rPr lang="en-US" dirty="0" smtClean="0"/>
              <a:t>Philadelphia Restaurant Week</a:t>
            </a:r>
          </a:p>
          <a:p>
            <a:pPr lvl="1"/>
            <a:r>
              <a:rPr lang="en-US" dirty="0" smtClean="0"/>
              <a:t>Philadelphia Dining Days</a:t>
            </a:r>
          </a:p>
          <a:p>
            <a:r>
              <a:rPr lang="en-US" dirty="0" smtClean="0"/>
              <a:t>Convenient location</a:t>
            </a:r>
          </a:p>
          <a:p>
            <a:pPr lvl="1"/>
            <a:r>
              <a:rPr lang="en-US" dirty="0" smtClean="0"/>
              <a:t>“Very convenient to my work so I go there for lunch.”</a:t>
            </a:r>
          </a:p>
          <a:p>
            <a:pPr lvl="1"/>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US" dirty="0"/>
          </a:p>
        </p:txBody>
      </p:sp>
      <p:sp>
        <p:nvSpPr>
          <p:cNvPr id="3" name="Content Placeholder 2"/>
          <p:cNvSpPr>
            <a:spLocks noGrp="1"/>
          </p:cNvSpPr>
          <p:nvPr>
            <p:ph sz="quarter" idx="1"/>
          </p:nvPr>
        </p:nvSpPr>
        <p:spPr/>
        <p:txBody>
          <a:bodyPr/>
          <a:lstStyle/>
          <a:p>
            <a:r>
              <a:rPr lang="en-US" dirty="0" smtClean="0"/>
              <a:t>Obstacles</a:t>
            </a:r>
          </a:p>
          <a:p>
            <a:pPr lvl="1"/>
            <a:r>
              <a:rPr lang="en-US" dirty="0" smtClean="0"/>
              <a:t>Building size</a:t>
            </a:r>
          </a:p>
          <a:p>
            <a:r>
              <a:rPr lang="en-US" dirty="0" smtClean="0"/>
              <a:t>Competition</a:t>
            </a:r>
          </a:p>
          <a:p>
            <a:pPr lvl="1"/>
            <a:r>
              <a:rPr lang="en-US" dirty="0" smtClean="0"/>
              <a:t>Better ads</a:t>
            </a:r>
          </a:p>
          <a:p>
            <a:pPr lvl="1"/>
            <a:r>
              <a:rPr lang="en-US" dirty="0" smtClean="0"/>
              <a:t>Better atmosphere</a:t>
            </a:r>
          </a:p>
          <a:p>
            <a:pPr lvl="1"/>
            <a:r>
              <a:rPr lang="en-US" dirty="0" smtClean="0"/>
              <a:t>Website</a:t>
            </a:r>
          </a:p>
          <a:p>
            <a:pPr lvl="2"/>
            <a:r>
              <a:rPr lang="en-US" dirty="0" smtClean="0"/>
              <a:t>17 out of the 25 customers interviewed (68%) have never visited Marathon Grill’s website.</a:t>
            </a:r>
          </a:p>
          <a:p>
            <a:pPr lvl="2"/>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v. Customer</a:t>
            </a:r>
            <a:endParaRPr lang="en-US" dirty="0"/>
          </a:p>
        </p:txBody>
      </p:sp>
      <p:sp>
        <p:nvSpPr>
          <p:cNvPr id="3" name="Content Placeholder 2"/>
          <p:cNvSpPr>
            <a:spLocks noGrp="1"/>
          </p:cNvSpPr>
          <p:nvPr>
            <p:ph sz="quarter" idx="1"/>
          </p:nvPr>
        </p:nvSpPr>
        <p:spPr/>
        <p:txBody>
          <a:bodyPr/>
          <a:lstStyle/>
          <a:p>
            <a:r>
              <a:rPr lang="en-US" dirty="0" smtClean="0"/>
              <a:t>Similarities</a:t>
            </a:r>
          </a:p>
          <a:p>
            <a:pPr lvl="1"/>
            <a:r>
              <a:rPr lang="en-US" dirty="0" smtClean="0"/>
              <a:t>Strengths</a:t>
            </a:r>
          </a:p>
          <a:p>
            <a:pPr lvl="2"/>
            <a:r>
              <a:rPr lang="en-US" dirty="0" smtClean="0"/>
              <a:t>Food and Service</a:t>
            </a:r>
          </a:p>
          <a:p>
            <a:pPr lvl="3"/>
            <a:r>
              <a:rPr lang="en-US" dirty="0" smtClean="0"/>
              <a:t>Quality of the food</a:t>
            </a:r>
          </a:p>
          <a:p>
            <a:pPr lvl="3"/>
            <a:r>
              <a:rPr lang="en-US" dirty="0" smtClean="0"/>
              <a:t>Overall low prices</a:t>
            </a:r>
          </a:p>
          <a:p>
            <a:pPr lvl="3"/>
            <a:r>
              <a:rPr lang="en-US" dirty="0" smtClean="0"/>
              <a:t>Fast, efficient service</a:t>
            </a:r>
          </a:p>
          <a:p>
            <a:pPr lvl="3"/>
            <a:r>
              <a:rPr lang="en-US" dirty="0" smtClean="0"/>
              <a:t>Friendly, personable atmosphere</a:t>
            </a:r>
          </a:p>
          <a:p>
            <a:pPr lvl="3"/>
            <a:r>
              <a:rPr lang="en-US" dirty="0" smtClean="0"/>
              <a:t>Diverse menu</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v. Customer</a:t>
            </a:r>
            <a:endParaRPr lang="en-US" dirty="0"/>
          </a:p>
        </p:txBody>
      </p:sp>
      <p:sp>
        <p:nvSpPr>
          <p:cNvPr id="3" name="Content Placeholder 2"/>
          <p:cNvSpPr>
            <a:spLocks noGrp="1"/>
          </p:cNvSpPr>
          <p:nvPr>
            <p:ph sz="quarter" idx="1"/>
          </p:nvPr>
        </p:nvSpPr>
        <p:spPr/>
        <p:txBody>
          <a:bodyPr/>
          <a:lstStyle/>
          <a:p>
            <a:r>
              <a:rPr lang="en-US" dirty="0" smtClean="0"/>
              <a:t>Similarities</a:t>
            </a:r>
          </a:p>
          <a:p>
            <a:pPr lvl="1"/>
            <a:r>
              <a:rPr lang="en-US" dirty="0" smtClean="0"/>
              <a:t>Weaknesses</a:t>
            </a:r>
          </a:p>
          <a:p>
            <a:pPr lvl="2"/>
            <a:r>
              <a:rPr lang="en-US" dirty="0" smtClean="0"/>
              <a:t>Both agreed that advertisements were lacking</a:t>
            </a:r>
          </a:p>
          <a:p>
            <a:pPr lvl="2"/>
            <a:r>
              <a:rPr lang="en-US" dirty="0" smtClean="0"/>
              <a:t>They would like to see a younger crowd, especially during the happy hour and after-dinner times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v. Customer</a:t>
            </a:r>
            <a:endParaRPr lang="en-US" dirty="0"/>
          </a:p>
        </p:txBody>
      </p:sp>
      <p:sp>
        <p:nvSpPr>
          <p:cNvPr id="3" name="Content Placeholder 2"/>
          <p:cNvSpPr>
            <a:spLocks noGrp="1"/>
          </p:cNvSpPr>
          <p:nvPr>
            <p:ph sz="quarter" idx="1"/>
          </p:nvPr>
        </p:nvSpPr>
        <p:spPr/>
        <p:txBody>
          <a:bodyPr/>
          <a:lstStyle/>
          <a:p>
            <a:r>
              <a:rPr lang="en-US" dirty="0" smtClean="0"/>
              <a:t>Similarities</a:t>
            </a:r>
          </a:p>
          <a:p>
            <a:pPr lvl="1"/>
            <a:r>
              <a:rPr lang="en-US" dirty="0" smtClean="0"/>
              <a:t>Opportunities</a:t>
            </a:r>
          </a:p>
          <a:p>
            <a:pPr lvl="2"/>
            <a:r>
              <a:rPr lang="en-US" dirty="0" smtClean="0"/>
              <a:t>Create more advertisements</a:t>
            </a:r>
          </a:p>
          <a:p>
            <a:pPr lvl="2"/>
            <a:r>
              <a:rPr lang="en-US" dirty="0" smtClean="0"/>
              <a:t>Advertise happy hour, Center City SIPS, Restaurant Week, and Philadelphia Dining Days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v. Customer</a:t>
            </a:r>
            <a:endParaRPr lang="en-US" dirty="0"/>
          </a:p>
        </p:txBody>
      </p:sp>
      <p:sp>
        <p:nvSpPr>
          <p:cNvPr id="3" name="Content Placeholder 2"/>
          <p:cNvSpPr>
            <a:spLocks noGrp="1"/>
          </p:cNvSpPr>
          <p:nvPr>
            <p:ph sz="quarter" idx="1"/>
          </p:nvPr>
        </p:nvSpPr>
        <p:spPr/>
        <p:txBody>
          <a:bodyPr/>
          <a:lstStyle/>
          <a:p>
            <a:r>
              <a:rPr lang="en-US" dirty="0" smtClean="0"/>
              <a:t>Similarities</a:t>
            </a:r>
          </a:p>
          <a:p>
            <a:pPr lvl="1"/>
            <a:r>
              <a:rPr lang="en-US" dirty="0" smtClean="0"/>
              <a:t>Threats</a:t>
            </a:r>
          </a:p>
          <a:p>
            <a:pPr lvl="2"/>
            <a:r>
              <a:rPr lang="en-US" dirty="0" smtClean="0"/>
              <a:t>Restaurants and bars located close to Marathon. </a:t>
            </a:r>
          </a:p>
          <a:p>
            <a:pPr lvl="2"/>
            <a:r>
              <a:rPr lang="en-US" dirty="0" smtClean="0"/>
              <a:t>Since many do not believe Marathon to be a popular place for after-dinner drinks, they will most likely opt to visit their competitors. </a:t>
            </a:r>
          </a:p>
          <a:p>
            <a:pPr lvl="2"/>
            <a:r>
              <a:rPr lang="en-US" dirty="0" smtClean="0"/>
              <a:t>Since some were looking for live entertainment and better seating arrangements, they will probably go to places that have these. </a:t>
            </a:r>
          </a:p>
          <a:p>
            <a:pPr lvl="2"/>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v. Customer</a:t>
            </a:r>
            <a:endParaRPr lang="en-US" dirty="0"/>
          </a:p>
        </p:txBody>
      </p:sp>
      <p:sp>
        <p:nvSpPr>
          <p:cNvPr id="3" name="Content Placeholder 2"/>
          <p:cNvSpPr>
            <a:spLocks noGrp="1"/>
          </p:cNvSpPr>
          <p:nvPr>
            <p:ph sz="quarter" idx="1"/>
          </p:nvPr>
        </p:nvSpPr>
        <p:spPr/>
        <p:txBody>
          <a:bodyPr/>
          <a:lstStyle/>
          <a:p>
            <a:r>
              <a:rPr lang="en-US" dirty="0" smtClean="0"/>
              <a:t>Differences</a:t>
            </a:r>
          </a:p>
          <a:p>
            <a:pPr lvl="1"/>
            <a:r>
              <a:rPr lang="en-US" dirty="0" smtClean="0"/>
              <a:t>Something the manager never mentioned that the customers found to be a big problem was the seating arrangements. </a:t>
            </a:r>
          </a:p>
          <a:p>
            <a:pPr lvl="1"/>
            <a:r>
              <a:rPr lang="en-US" dirty="0" smtClean="0"/>
              <a:t>Many customers complained that the seats were too close to one another and the problem got worse as it became more crowded. </a:t>
            </a:r>
          </a:p>
          <a:p>
            <a:pPr lvl="1"/>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v. Customer</a:t>
            </a:r>
            <a:endParaRPr lang="en-US" dirty="0"/>
          </a:p>
        </p:txBody>
      </p:sp>
      <p:sp>
        <p:nvSpPr>
          <p:cNvPr id="3" name="Content Placeholder 2"/>
          <p:cNvSpPr>
            <a:spLocks noGrp="1"/>
          </p:cNvSpPr>
          <p:nvPr>
            <p:ph sz="quarter" idx="1"/>
          </p:nvPr>
        </p:nvSpPr>
        <p:spPr/>
        <p:txBody>
          <a:bodyPr/>
          <a:lstStyle/>
          <a:p>
            <a:r>
              <a:rPr lang="en-US" dirty="0" smtClean="0"/>
              <a:t>Differences</a:t>
            </a:r>
          </a:p>
          <a:p>
            <a:pPr lvl="1"/>
            <a:r>
              <a:rPr lang="en-US" dirty="0" smtClean="0"/>
              <a:t>The manger had said that while the bar is small, they make room in the back part of the restaurant for the bar crowd. </a:t>
            </a:r>
          </a:p>
          <a:p>
            <a:pPr lvl="1"/>
            <a:r>
              <a:rPr lang="en-US" dirty="0" smtClean="0"/>
              <a:t>The customers thought that they should just make the bar bigger instead. </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SWOT Analysis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Current Ads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Ads</a:t>
            </a:r>
            <a:endParaRPr lang="en-US" dirty="0"/>
          </a:p>
        </p:txBody>
      </p:sp>
      <p:sp>
        <p:nvSpPr>
          <p:cNvPr id="5" name="Content Placeholder 4"/>
          <p:cNvSpPr>
            <a:spLocks noGrp="1"/>
          </p:cNvSpPr>
          <p:nvPr>
            <p:ph sz="quarter" idx="1"/>
          </p:nvPr>
        </p:nvSpPr>
        <p:spPr/>
        <p:txBody>
          <a:bodyPr/>
          <a:lstStyle/>
          <a:p>
            <a:r>
              <a:rPr lang="en-US" dirty="0" smtClean="0"/>
              <a:t>Very few ads to begin with</a:t>
            </a:r>
          </a:p>
          <a:p>
            <a:r>
              <a:rPr lang="en-US" dirty="0" smtClean="0"/>
              <a:t>Most were print, i.e. fliers</a:t>
            </a:r>
          </a:p>
          <a:p>
            <a:r>
              <a:rPr lang="en-US" dirty="0" smtClean="0"/>
              <a:t>Majority of people have never seen a Marathon ad</a:t>
            </a:r>
          </a:p>
          <a:p>
            <a:r>
              <a:rPr lang="en-US" dirty="0" smtClean="0"/>
              <a:t>The problem is that they were only handed out in the store to existing customers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Ads</a:t>
            </a:r>
            <a:endParaRPr lang="en-US" dirty="0"/>
          </a:p>
        </p:txBody>
      </p:sp>
      <p:sp>
        <p:nvSpPr>
          <p:cNvPr id="3" name="Content Placeholder 2"/>
          <p:cNvSpPr>
            <a:spLocks noGrp="1"/>
          </p:cNvSpPr>
          <p:nvPr>
            <p:ph sz="quarter" idx="1"/>
          </p:nvPr>
        </p:nvSpPr>
        <p:spPr/>
        <p:txBody>
          <a:bodyPr/>
          <a:lstStyle/>
          <a:p>
            <a:r>
              <a:rPr lang="en-US" dirty="0" smtClean="0"/>
              <a:t>The ad’s color scheme consists of black, orange, blue, and white</a:t>
            </a:r>
          </a:p>
          <a:p>
            <a:r>
              <a:rPr lang="en-US" dirty="0" smtClean="0"/>
              <a:t>Overall, they were dull</a:t>
            </a:r>
          </a:p>
          <a:p>
            <a:r>
              <a:rPr lang="en-US" dirty="0" smtClean="0"/>
              <a:t>Nothing in the ads suggested Marathon to be “hip”</a:t>
            </a:r>
          </a:p>
          <a:p>
            <a:r>
              <a:rPr lang="en-US" dirty="0" smtClean="0"/>
              <a:t>Very wordy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Ads</a:t>
            </a:r>
            <a:endParaRPr lang="en-US" dirty="0"/>
          </a:p>
        </p:txBody>
      </p:sp>
      <p:sp>
        <p:nvSpPr>
          <p:cNvPr id="3" name="Content Placeholder 2"/>
          <p:cNvSpPr>
            <a:spLocks noGrp="1"/>
          </p:cNvSpPr>
          <p:nvPr>
            <p:ph sz="quarter" idx="1"/>
          </p:nvPr>
        </p:nvSpPr>
        <p:spPr/>
        <p:txBody>
          <a:bodyPr/>
          <a:lstStyle/>
          <a:p>
            <a:r>
              <a:rPr lang="en-US" dirty="0" smtClean="0"/>
              <a:t>None of the ads were geared toward a bar crowd</a:t>
            </a:r>
          </a:p>
          <a:p>
            <a:r>
              <a:rPr lang="en-US" dirty="0" smtClean="0"/>
              <a:t>Most of the ads depict a daytime scene</a:t>
            </a:r>
          </a:p>
          <a:p>
            <a:r>
              <a:rPr lang="en-US" dirty="0" smtClean="0"/>
              <a:t>No customers or people were pictured</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Ads</a:t>
            </a:r>
            <a:endParaRPr lang="en-US" dirty="0"/>
          </a:p>
        </p:txBody>
      </p:sp>
      <p:sp>
        <p:nvSpPr>
          <p:cNvPr id="3" name="Content Placeholder 2"/>
          <p:cNvSpPr>
            <a:spLocks noGrp="1"/>
          </p:cNvSpPr>
          <p:nvPr>
            <p:ph sz="quarter" idx="1"/>
          </p:nvPr>
        </p:nvSpPr>
        <p:spPr/>
        <p:txBody>
          <a:bodyPr/>
          <a:lstStyle/>
          <a:p>
            <a:r>
              <a:rPr lang="en-US" dirty="0" smtClean="0"/>
              <a:t>There were some consistencies</a:t>
            </a:r>
          </a:p>
          <a:p>
            <a:r>
              <a:rPr lang="en-US" dirty="0" smtClean="0"/>
              <a:t>Font and colors remained the same throughout</a:t>
            </a:r>
          </a:p>
          <a:p>
            <a:r>
              <a:rPr lang="en-US" dirty="0" smtClean="0"/>
              <a:t>Marathon logo was present in all</a:t>
            </a:r>
          </a:p>
          <a:p>
            <a:r>
              <a:rPr lang="en-US" dirty="0" smtClean="0"/>
              <a:t>Telephone numbers and locations were on most ads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Presence</a:t>
            </a:r>
            <a:endParaRPr lang="en-US" dirty="0"/>
          </a:p>
        </p:txBody>
      </p:sp>
      <p:sp>
        <p:nvSpPr>
          <p:cNvPr id="3" name="Content Placeholder 2"/>
          <p:cNvSpPr>
            <a:spLocks noGrp="1"/>
          </p:cNvSpPr>
          <p:nvPr>
            <p:ph sz="quarter" idx="1"/>
          </p:nvPr>
        </p:nvSpPr>
        <p:spPr/>
        <p:txBody>
          <a:bodyPr/>
          <a:lstStyle/>
          <a:p>
            <a:r>
              <a:rPr lang="en-US" dirty="0" smtClean="0"/>
              <a:t>Marathon also has a </a:t>
            </a:r>
            <a:r>
              <a:rPr lang="en-US" dirty="0" smtClean="0">
                <a:hlinkClick r:id="rId2"/>
              </a:rPr>
              <a:t>website</a:t>
            </a:r>
            <a:endParaRPr lang="en-US" dirty="0" smtClean="0"/>
          </a:p>
          <a:p>
            <a:r>
              <a:rPr lang="en-US" dirty="0" smtClean="0"/>
              <a:t>Website just as boring as ads</a:t>
            </a:r>
          </a:p>
          <a:p>
            <a:r>
              <a:rPr lang="en-US" dirty="0" smtClean="0"/>
              <a:t>No information about the history of the company</a:t>
            </a:r>
          </a:p>
          <a:p>
            <a:r>
              <a:rPr lang="en-US" dirty="0" smtClean="0"/>
              <a:t>Random pictures, including </a:t>
            </a:r>
            <a:r>
              <a:rPr lang="en-US" dirty="0" err="1" smtClean="0"/>
              <a:t>Tinkerbell</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Ads - Shortcomings</a:t>
            </a:r>
            <a:endParaRPr lang="en-US" dirty="0"/>
          </a:p>
        </p:txBody>
      </p:sp>
      <p:sp>
        <p:nvSpPr>
          <p:cNvPr id="3" name="Content Placeholder 2"/>
          <p:cNvSpPr>
            <a:spLocks noGrp="1"/>
          </p:cNvSpPr>
          <p:nvPr>
            <p:ph sz="quarter" idx="1"/>
          </p:nvPr>
        </p:nvSpPr>
        <p:spPr/>
        <p:txBody>
          <a:bodyPr/>
          <a:lstStyle/>
          <a:p>
            <a:r>
              <a:rPr lang="en-US" dirty="0" smtClean="0"/>
              <a:t>No Center City SIPS ads</a:t>
            </a:r>
          </a:p>
          <a:p>
            <a:r>
              <a:rPr lang="en-US" dirty="0" smtClean="0"/>
              <a:t>No bar ads</a:t>
            </a:r>
          </a:p>
          <a:p>
            <a:r>
              <a:rPr lang="en-US" dirty="0" smtClean="0"/>
              <a:t>Dull image</a:t>
            </a:r>
          </a:p>
          <a:p>
            <a:r>
              <a:rPr lang="en-US" dirty="0" smtClean="0"/>
              <a:t>Failure to grab the attention of the target market</a:t>
            </a:r>
          </a:p>
          <a:p>
            <a:r>
              <a:rPr lang="en-US" dirty="0" smtClean="0"/>
              <a:t>Hard to access ads</a:t>
            </a:r>
          </a:p>
          <a:p>
            <a:r>
              <a:rPr lang="en-US" dirty="0" smtClean="0"/>
              <a:t>All of these are the reason Marathon’s ads are not effective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90000"/>
                <a:satMod val="140000"/>
              </a:schemeClr>
              <a:schemeClr val="bg2">
                <a:satMod val="120000"/>
              </a:schemeClr>
            </a:duotone>
            <a:lum/>
          </a:blip>
          <a:srcRect/>
          <a:stretch>
            <a:fillRect/>
          </a:stretch>
        </a:blipFill>
        <a:effectLst/>
      </p:bgPr>
    </p:bg>
    <p:spTree>
      <p:nvGrpSpPr>
        <p:cNvPr id="1" name=""/>
        <p:cNvGrpSpPr/>
        <p:nvPr/>
      </p:nvGrpSpPr>
      <p:grpSpPr>
        <a:xfrm>
          <a:off x="0" y="0"/>
          <a:ext cx="0" cy="0"/>
          <a:chOff x="0" y="0"/>
          <a:chExt cx="0" cy="0"/>
        </a:xfrm>
      </p:grpSpPr>
      <p:pic>
        <p:nvPicPr>
          <p:cNvPr id="9" name="Picture 8" descr="GOODMAR.jpg"/>
          <p:cNvPicPr>
            <a:picLocks noChangeAspect="1"/>
          </p:cNvPicPr>
          <p:nvPr/>
        </p:nvPicPr>
        <p:blipFill>
          <a:blip r:embed="rId3"/>
          <a:stretch>
            <a:fillRect/>
          </a:stretch>
        </p:blipFill>
        <p:spPr>
          <a:xfrm>
            <a:off x="685800" y="1600200"/>
            <a:ext cx="3403600" cy="5105400"/>
          </a:xfrm>
          <a:prstGeom prst="rect">
            <a:avLst/>
          </a:prstGeom>
        </p:spPr>
      </p:pic>
      <p:sp>
        <p:nvSpPr>
          <p:cNvPr id="10" name="Title 9"/>
          <p:cNvSpPr>
            <a:spLocks noGrp="1"/>
          </p:cNvSpPr>
          <p:nvPr>
            <p:ph type="title"/>
          </p:nvPr>
        </p:nvSpPr>
        <p:spPr/>
        <p:txBody>
          <a:bodyPr/>
          <a:lstStyle/>
          <a:p>
            <a:r>
              <a:rPr lang="en-US" dirty="0" smtClean="0"/>
              <a:t>Our Ads</a:t>
            </a:r>
            <a:endParaRPr lang="en-US" dirty="0"/>
          </a:p>
        </p:txBody>
      </p:sp>
      <p:pic>
        <p:nvPicPr>
          <p:cNvPr id="13" name="Picture 12" descr="GOODBACK.jpg"/>
          <p:cNvPicPr>
            <a:picLocks noChangeAspect="1"/>
          </p:cNvPicPr>
          <p:nvPr/>
        </p:nvPicPr>
        <p:blipFill>
          <a:blip r:embed="rId4"/>
          <a:stretch>
            <a:fillRect/>
          </a:stretch>
        </p:blipFill>
        <p:spPr>
          <a:xfrm>
            <a:off x="5207000" y="1600200"/>
            <a:ext cx="3403600" cy="5105400"/>
          </a:xfrm>
          <a:prstGeom prst="rect">
            <a:avLst/>
          </a:prstGeom>
        </p:spPr>
      </p:pic>
      <p:sp>
        <p:nvSpPr>
          <p:cNvPr id="14" name="TextBox 13"/>
          <p:cNvSpPr txBox="1"/>
          <p:nvPr/>
        </p:nvSpPr>
        <p:spPr>
          <a:xfrm>
            <a:off x="152400" y="2133600"/>
            <a:ext cx="500906" cy="3352800"/>
          </a:xfrm>
          <a:prstGeom prst="rect">
            <a:avLst/>
          </a:prstGeom>
          <a:noFill/>
        </p:spPr>
        <p:txBody>
          <a:bodyPr vert="wordArtVert" wrap="square" rtlCol="0">
            <a:spAutoFit/>
          </a:bodyPr>
          <a:lstStyle/>
          <a:p>
            <a:r>
              <a:rPr lang="en-US" dirty="0" smtClean="0"/>
              <a:t>  FRONT</a:t>
            </a:r>
            <a:endParaRPr lang="en-US" dirty="0"/>
          </a:p>
        </p:txBody>
      </p:sp>
      <p:sp>
        <p:nvSpPr>
          <p:cNvPr id="15" name="TextBox 14"/>
          <p:cNvSpPr txBox="1"/>
          <p:nvPr/>
        </p:nvSpPr>
        <p:spPr>
          <a:xfrm>
            <a:off x="4680694" y="2133600"/>
            <a:ext cx="500906" cy="3352800"/>
          </a:xfrm>
          <a:prstGeom prst="rect">
            <a:avLst/>
          </a:prstGeom>
          <a:noFill/>
        </p:spPr>
        <p:txBody>
          <a:bodyPr vert="wordArtVert" wrap="square" rtlCol="0">
            <a:spAutoFit/>
          </a:bodyPr>
          <a:lstStyle/>
          <a:p>
            <a:r>
              <a:rPr lang="en-US" dirty="0" smtClean="0"/>
              <a:t>   BACK</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we chose these mediums</a:t>
            </a:r>
            <a:endParaRPr lang="en-US" dirty="0"/>
          </a:p>
        </p:txBody>
      </p:sp>
      <p:sp>
        <p:nvSpPr>
          <p:cNvPr id="6" name="Content Placeholder 5"/>
          <p:cNvSpPr>
            <a:spLocks noGrp="1"/>
          </p:cNvSpPr>
          <p:nvPr>
            <p:ph sz="quarter" idx="1"/>
          </p:nvPr>
        </p:nvSpPr>
        <p:spPr/>
        <p:txBody>
          <a:bodyPr>
            <a:normAutofit lnSpcReduction="10000"/>
          </a:bodyPr>
          <a:lstStyle/>
          <a:p>
            <a:r>
              <a:rPr lang="en-US" dirty="0" smtClean="0"/>
              <a:t>Poster</a:t>
            </a:r>
          </a:p>
          <a:p>
            <a:pPr lvl="1"/>
            <a:r>
              <a:rPr lang="en-US" dirty="0" smtClean="0"/>
              <a:t>The largest form of advertisement used by Marathon is a flyer</a:t>
            </a:r>
          </a:p>
          <a:p>
            <a:pPr lvl="2"/>
            <a:r>
              <a:rPr lang="en-US" dirty="0" smtClean="0"/>
              <a:t>Able to be displayed in a window so people outside can see what Marathon has to offer</a:t>
            </a:r>
          </a:p>
          <a:p>
            <a:pPr lvl="2"/>
            <a:r>
              <a:rPr lang="en-US" dirty="0" smtClean="0"/>
              <a:t>Can be scaled down and used as a magazine or newspaper ad</a:t>
            </a:r>
          </a:p>
          <a:p>
            <a:r>
              <a:rPr lang="en-US" dirty="0" smtClean="0"/>
              <a:t>Postcard</a:t>
            </a:r>
          </a:p>
          <a:p>
            <a:pPr lvl="1"/>
            <a:r>
              <a:rPr lang="en-US" dirty="0" smtClean="0"/>
              <a:t>Perfect to put on tables, in the front of the restaurant, and at the bar</a:t>
            </a:r>
          </a:p>
          <a:p>
            <a:pPr lvl="1"/>
            <a:r>
              <a:rPr lang="en-US" dirty="0" smtClean="0"/>
              <a:t>Acts as a “moving advertisement”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a:t>
            </a:r>
            <a:endParaRPr lang="en-US" dirty="0"/>
          </a:p>
        </p:txBody>
      </p:sp>
      <p:sp>
        <p:nvSpPr>
          <p:cNvPr id="5" name="Text Placeholder 4"/>
          <p:cNvSpPr>
            <a:spLocks noGrp="1"/>
          </p:cNvSpPr>
          <p:nvPr>
            <p:ph type="body" idx="2"/>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Use the elements of the Marathon logo “M &lt;heart&gt; PHL”</a:t>
            </a:r>
          </a:p>
          <a:p>
            <a:r>
              <a:rPr lang="en-US" dirty="0" smtClean="0"/>
              <a:t>Added the martini glass, put the heart inside the garnish – “Happy Hour”</a:t>
            </a:r>
          </a:p>
          <a:p>
            <a:r>
              <a:rPr lang="en-US" dirty="0" smtClean="0"/>
              <a:t>Kept logo similar to Marathon’s already recognizable current logo</a:t>
            </a:r>
          </a:p>
          <a:p>
            <a:r>
              <a:rPr lang="en-US" dirty="0" smtClean="0"/>
              <a:t>Black and white to stand out against colors in background</a:t>
            </a:r>
            <a:endParaRPr lang="en-US" dirty="0"/>
          </a:p>
        </p:txBody>
      </p:sp>
      <p:pic>
        <p:nvPicPr>
          <p:cNvPr id="4" name="Picture 3" descr="Logo.jpg"/>
          <p:cNvPicPr>
            <a:picLocks noChangeAspect="1"/>
          </p:cNvPicPr>
          <p:nvPr/>
        </p:nvPicPr>
        <p:blipFill>
          <a:blip r:embed="rId2" cstate="print"/>
          <a:stretch>
            <a:fillRect/>
          </a:stretch>
        </p:blipFill>
        <p:spPr>
          <a:xfrm>
            <a:off x="847344" y="2033016"/>
            <a:ext cx="1133856" cy="37581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Strengths</a:t>
            </a:r>
            <a:endParaRPr lang="en-US" dirty="0"/>
          </a:p>
        </p:txBody>
      </p:sp>
      <p:sp>
        <p:nvSpPr>
          <p:cNvPr id="5" name="Content Placeholder 4"/>
          <p:cNvSpPr>
            <a:spLocks noGrp="1"/>
          </p:cNvSpPr>
          <p:nvPr>
            <p:ph sz="quarter" idx="1"/>
          </p:nvPr>
        </p:nvSpPr>
        <p:spPr/>
        <p:txBody>
          <a:bodyPr/>
          <a:lstStyle/>
          <a:p>
            <a:r>
              <a:rPr lang="en-US" dirty="0" smtClean="0"/>
              <a:t>Quality and variety of food</a:t>
            </a:r>
          </a:p>
          <a:p>
            <a:r>
              <a:rPr lang="en-US" dirty="0" smtClean="0"/>
              <a:t>Convenience of locations</a:t>
            </a:r>
          </a:p>
          <a:p>
            <a:r>
              <a:rPr lang="en-US" dirty="0" smtClean="0"/>
              <a:t>Food priced fairly</a:t>
            </a:r>
          </a:p>
          <a:p>
            <a:r>
              <a:rPr lang="en-US" dirty="0" smtClean="0"/>
              <a:t>Customer loyalty</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Colors</a:t>
            </a:r>
            <a:endParaRPr lang="en-US" dirty="0"/>
          </a:p>
        </p:txBody>
      </p:sp>
      <p:sp>
        <p:nvSpPr>
          <p:cNvPr id="3" name="Content Placeholder 2"/>
          <p:cNvSpPr>
            <a:spLocks noGrp="1"/>
          </p:cNvSpPr>
          <p:nvPr>
            <p:ph sz="quarter" idx="1"/>
          </p:nvPr>
        </p:nvSpPr>
        <p:spPr/>
        <p:txBody>
          <a:bodyPr/>
          <a:lstStyle/>
          <a:p>
            <a:r>
              <a:rPr lang="en-US" dirty="0" smtClean="0"/>
              <a:t>Chose the main colors used on previous flyers: blue, orange, white and black</a:t>
            </a:r>
          </a:p>
          <a:p>
            <a:r>
              <a:rPr lang="en-US" dirty="0" smtClean="0"/>
              <a:t>Goal was to maintain the established brand image, but slightly update it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a:t>
            </a:r>
            <a:endParaRPr lang="en-US" dirty="0"/>
          </a:p>
        </p:txBody>
      </p:sp>
      <p:sp>
        <p:nvSpPr>
          <p:cNvPr id="3" name="Content Placeholder 2"/>
          <p:cNvSpPr>
            <a:spLocks noGrp="1"/>
          </p:cNvSpPr>
          <p:nvPr>
            <p:ph sz="quarter" idx="1"/>
          </p:nvPr>
        </p:nvSpPr>
        <p:spPr/>
        <p:txBody>
          <a:bodyPr/>
          <a:lstStyle/>
          <a:p>
            <a:r>
              <a:rPr lang="en-US" dirty="0" smtClean="0"/>
              <a:t>Orange is the brightest in our color palette</a:t>
            </a:r>
          </a:p>
          <a:p>
            <a:r>
              <a:rPr lang="en-US" dirty="0" smtClean="0"/>
              <a:t>Walls of the 16</a:t>
            </a:r>
            <a:r>
              <a:rPr lang="en-US" baseline="30000" dirty="0" smtClean="0"/>
              <a:t>th</a:t>
            </a:r>
            <a:r>
              <a:rPr lang="en-US" dirty="0" smtClean="0"/>
              <a:t> and </a:t>
            </a:r>
            <a:r>
              <a:rPr lang="en-US" dirty="0" err="1" smtClean="0"/>
              <a:t>Sansom</a:t>
            </a:r>
            <a:r>
              <a:rPr lang="en-US" dirty="0" smtClean="0"/>
              <a:t> location are blue</a:t>
            </a:r>
          </a:p>
          <a:p>
            <a:r>
              <a:rPr lang="en-US" dirty="0" smtClean="0"/>
              <a:t>The teal, white and black text stand out and are easy to read on the orange ad</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Postcard</a:t>
            </a:r>
            <a:endParaRPr lang="en-US" dirty="0"/>
          </a:p>
        </p:txBody>
      </p:sp>
      <p:sp>
        <p:nvSpPr>
          <p:cNvPr id="3" name="Content Placeholder 2"/>
          <p:cNvSpPr>
            <a:spLocks noGrp="1"/>
          </p:cNvSpPr>
          <p:nvPr>
            <p:ph sz="quarter" idx="1"/>
          </p:nvPr>
        </p:nvSpPr>
        <p:spPr/>
        <p:txBody>
          <a:bodyPr/>
          <a:lstStyle/>
          <a:p>
            <a:r>
              <a:rPr lang="en-US" dirty="0" smtClean="0"/>
              <a:t>Used the blue for the front of the postcard, and black as the back</a:t>
            </a:r>
          </a:p>
          <a:p>
            <a:r>
              <a:rPr lang="en-US" dirty="0" smtClean="0"/>
              <a:t>White and orange used as accent colors</a:t>
            </a:r>
          </a:p>
          <a:p>
            <a:r>
              <a:rPr lang="en-US" dirty="0" smtClean="0"/>
              <a:t>Most text is white, so it stands out the most</a:t>
            </a:r>
          </a:p>
          <a:p>
            <a:pPr>
              <a:buNone/>
            </a:pPr>
            <a:endParaRPr lang="en-US" dirty="0"/>
          </a:p>
        </p:txBody>
      </p:sp>
      <p:pic>
        <p:nvPicPr>
          <p:cNvPr id="4" name="Picture 3" descr="GOODMAR.jpg"/>
          <p:cNvPicPr>
            <a:picLocks noChangeAspect="1"/>
          </p:cNvPicPr>
          <p:nvPr/>
        </p:nvPicPr>
        <p:blipFill>
          <a:blip r:embed="rId2" cstate="print"/>
          <a:stretch>
            <a:fillRect/>
          </a:stretch>
        </p:blipFill>
        <p:spPr>
          <a:xfrm>
            <a:off x="2209800" y="3733800"/>
            <a:ext cx="2057400" cy="3086100"/>
          </a:xfrm>
          <a:prstGeom prst="rect">
            <a:avLst/>
          </a:prstGeom>
        </p:spPr>
      </p:pic>
      <p:pic>
        <p:nvPicPr>
          <p:cNvPr id="5" name="Picture 4" descr="GOODBACK.jpg"/>
          <p:cNvPicPr>
            <a:picLocks noChangeAspect="1"/>
          </p:cNvPicPr>
          <p:nvPr/>
        </p:nvPicPr>
        <p:blipFill>
          <a:blip r:embed="rId3" cstate="print"/>
          <a:stretch>
            <a:fillRect/>
          </a:stretch>
        </p:blipFill>
        <p:spPr>
          <a:xfrm>
            <a:off x="4876800" y="3695700"/>
            <a:ext cx="2057400" cy="3086100"/>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Font</a:t>
            </a:r>
            <a:endParaRPr lang="en-US" dirty="0"/>
          </a:p>
        </p:txBody>
      </p:sp>
      <p:sp>
        <p:nvSpPr>
          <p:cNvPr id="3" name="Content Placeholder 2"/>
          <p:cNvSpPr>
            <a:spLocks noGrp="1"/>
          </p:cNvSpPr>
          <p:nvPr>
            <p:ph sz="quarter" idx="1"/>
          </p:nvPr>
        </p:nvSpPr>
        <p:spPr/>
        <p:txBody>
          <a:bodyPr/>
          <a:lstStyle/>
          <a:p>
            <a:r>
              <a:rPr lang="en-US" dirty="0" smtClean="0"/>
              <a:t>Closely matches the font used in most other Marathon ads</a:t>
            </a:r>
          </a:p>
          <a:p>
            <a:r>
              <a:rPr lang="en-US" dirty="0" smtClean="0"/>
              <a:t>It’s clean, but a little funky, and fits well with the rest of the ad</a:t>
            </a:r>
          </a:p>
          <a:p>
            <a:r>
              <a:rPr lang="en-US" dirty="0" smtClean="0"/>
              <a:t>Font used in logo did not change</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a:t>
            </a:r>
            <a:endParaRPr lang="en-US" dirty="0"/>
          </a:p>
        </p:txBody>
      </p:sp>
      <p:sp>
        <p:nvSpPr>
          <p:cNvPr id="3" name="Content Placeholder 2"/>
          <p:cNvSpPr>
            <a:spLocks noGrp="1"/>
          </p:cNvSpPr>
          <p:nvPr>
            <p:ph sz="quarter" idx="1"/>
          </p:nvPr>
        </p:nvSpPr>
        <p:spPr/>
        <p:txBody>
          <a:bodyPr/>
          <a:lstStyle/>
          <a:p>
            <a:r>
              <a:rPr lang="en-US" dirty="0" smtClean="0"/>
              <a:t>Pricing and time information to inform and remind potential customers</a:t>
            </a:r>
          </a:p>
          <a:p>
            <a:r>
              <a:rPr lang="en-US" dirty="0" smtClean="0"/>
              <a:t>Location</a:t>
            </a:r>
          </a:p>
          <a:p>
            <a:r>
              <a:rPr lang="en-US" dirty="0" smtClean="0"/>
              <a:t>“Marathon cocktails”</a:t>
            </a:r>
          </a:p>
          <a:p>
            <a:r>
              <a:rPr lang="en-US" dirty="0" smtClean="0"/>
              <a:t>By “Serving” the neighborhood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Postcard</a:t>
            </a:r>
            <a:endParaRPr lang="en-US" dirty="0"/>
          </a:p>
        </p:txBody>
      </p:sp>
      <p:sp>
        <p:nvSpPr>
          <p:cNvPr id="3" name="Content Placeholder 2"/>
          <p:cNvSpPr>
            <a:spLocks noGrp="1"/>
          </p:cNvSpPr>
          <p:nvPr>
            <p:ph sz="quarter" idx="1"/>
          </p:nvPr>
        </p:nvSpPr>
        <p:spPr/>
        <p:txBody>
          <a:bodyPr/>
          <a:lstStyle/>
          <a:p>
            <a:r>
              <a:rPr lang="en-US" dirty="0" smtClean="0"/>
              <a:t>(FRONT) logo, location, and phone number</a:t>
            </a:r>
          </a:p>
          <a:p>
            <a:r>
              <a:rPr lang="en-US" dirty="0" smtClean="0"/>
              <a:t>(BACK) information about happy hour, Marathon Cocktails and beer, “serving” the neighborhood to reinforce slogan</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our ad is responding to</a:t>
            </a:r>
            <a:endParaRPr lang="en-US" dirty="0"/>
          </a:p>
        </p:txBody>
      </p:sp>
      <p:sp>
        <p:nvSpPr>
          <p:cNvPr id="3" name="Content Placeholder 2"/>
          <p:cNvSpPr>
            <a:spLocks noGrp="1"/>
          </p:cNvSpPr>
          <p:nvPr>
            <p:ph sz="quarter" idx="1"/>
          </p:nvPr>
        </p:nvSpPr>
        <p:spPr/>
        <p:txBody>
          <a:bodyPr/>
          <a:lstStyle/>
          <a:p>
            <a:r>
              <a:rPr lang="en-US" dirty="0" smtClean="0"/>
              <a:t>Customers’ lack of awareness, but expressed interest of happy hour at 16</a:t>
            </a:r>
            <a:r>
              <a:rPr lang="en-US" baseline="30000" dirty="0" smtClean="0"/>
              <a:t>th</a:t>
            </a:r>
            <a:r>
              <a:rPr lang="en-US" dirty="0" smtClean="0"/>
              <a:t> and </a:t>
            </a:r>
            <a:r>
              <a:rPr lang="en-US" dirty="0" err="1" smtClean="0"/>
              <a:t>Sansom</a:t>
            </a:r>
            <a:endParaRPr lang="en-US" dirty="0" smtClean="0"/>
          </a:p>
          <a:p>
            <a:r>
              <a:rPr lang="en-US" dirty="0" smtClean="0"/>
              <a:t>Manager’s desire to draw in a happy hour crowd</a:t>
            </a:r>
          </a:p>
          <a:p>
            <a:r>
              <a:rPr lang="en-US" dirty="0" smtClean="0"/>
              <a:t>None of the previous ads seemed to convey a message</a:t>
            </a:r>
          </a:p>
          <a:p>
            <a:pPr>
              <a:buNone/>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our ads are successful</a:t>
            </a:r>
            <a:endParaRPr lang="en-US" dirty="0"/>
          </a:p>
        </p:txBody>
      </p:sp>
      <p:sp>
        <p:nvSpPr>
          <p:cNvPr id="3" name="Content Placeholder 2"/>
          <p:cNvSpPr>
            <a:spLocks noGrp="1"/>
          </p:cNvSpPr>
          <p:nvPr>
            <p:ph sz="quarter" idx="1"/>
          </p:nvPr>
        </p:nvSpPr>
        <p:spPr/>
        <p:txBody>
          <a:bodyPr/>
          <a:lstStyle/>
          <a:p>
            <a:r>
              <a:rPr lang="en-US" dirty="0" smtClean="0"/>
              <a:t>Simple and clean, but clearly communicate our message</a:t>
            </a:r>
          </a:p>
          <a:p>
            <a:r>
              <a:rPr lang="en-US" dirty="0" smtClean="0"/>
              <a:t>The poster is bright, eye-catching, and large enough to be noticed</a:t>
            </a:r>
          </a:p>
          <a:p>
            <a:r>
              <a:rPr lang="en-US" dirty="0" smtClean="0"/>
              <a:t>The postcard is the perfect size to hand out, and contains just enough information</a:t>
            </a:r>
          </a:p>
          <a:p>
            <a:r>
              <a:rPr lang="en-US" dirty="0" smtClean="0"/>
              <a:t>Incorporate Marathon’s already established logo, and build awareness and possible brand knowledge of Marathon Cocktails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Ad Comparison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 Comparison</a:t>
            </a:r>
            <a:endParaRPr lang="en-US" dirty="0"/>
          </a:p>
        </p:txBody>
      </p:sp>
      <p:sp>
        <p:nvSpPr>
          <p:cNvPr id="5" name="Content Placeholder 4"/>
          <p:cNvSpPr>
            <a:spLocks noGrp="1"/>
          </p:cNvSpPr>
          <p:nvPr>
            <p:ph sz="quarter" idx="1"/>
          </p:nvPr>
        </p:nvSpPr>
        <p:spPr/>
        <p:txBody>
          <a:bodyPr/>
          <a:lstStyle/>
          <a:p>
            <a:r>
              <a:rPr lang="en-US" dirty="0" smtClean="0"/>
              <a:t>Updated colors are brighter and send a “hip” message</a:t>
            </a:r>
          </a:p>
          <a:p>
            <a:r>
              <a:rPr lang="en-US" dirty="0" smtClean="0"/>
              <a:t>Updated logo and martini glass are incorporated for a happy hour appeal</a:t>
            </a:r>
          </a:p>
          <a:p>
            <a:r>
              <a:rPr lang="en-US" dirty="0" smtClean="0"/>
              <a:t>We’re promoting something!!</a:t>
            </a:r>
          </a:p>
          <a:p>
            <a:r>
              <a:rPr lang="en-US" dirty="0" smtClean="0"/>
              <a:t>Kept consistent with location and contact information display</a:t>
            </a:r>
          </a:p>
          <a:p>
            <a:r>
              <a:rPr lang="en-US" dirty="0" smtClean="0"/>
              <a:t>Text is kept to a minimum where possible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sz="quarter" idx="1"/>
          </p:nvPr>
        </p:nvSpPr>
        <p:spPr/>
        <p:txBody>
          <a:bodyPr/>
          <a:lstStyle/>
          <a:p>
            <a:r>
              <a:rPr lang="en-US" dirty="0" smtClean="0"/>
              <a:t>Flyers ads only</a:t>
            </a:r>
          </a:p>
          <a:p>
            <a:r>
              <a:rPr lang="en-US" dirty="0" smtClean="0"/>
              <a:t>Lack of poster-sized ads in the restaurant</a:t>
            </a:r>
          </a:p>
          <a:p>
            <a:r>
              <a:rPr lang="en-US" dirty="0" smtClean="0"/>
              <a:t>Ads mainly concentrated on location</a:t>
            </a:r>
          </a:p>
          <a:p>
            <a:r>
              <a:rPr lang="en-US" dirty="0" smtClean="0"/>
              <a:t>Not enough external </a:t>
            </a:r>
            <a:r>
              <a:rPr lang="en-US" dirty="0" err="1" smtClean="0"/>
              <a:t>advertisment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Recommendations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Recommendations</a:t>
            </a:r>
            <a:endParaRPr lang="en-US" dirty="0"/>
          </a:p>
        </p:txBody>
      </p:sp>
      <p:sp>
        <p:nvSpPr>
          <p:cNvPr id="7" name="Content Placeholder 6"/>
          <p:cNvSpPr>
            <a:spLocks noGrp="1"/>
          </p:cNvSpPr>
          <p:nvPr>
            <p:ph sz="quarter" idx="1"/>
          </p:nvPr>
        </p:nvSpPr>
        <p:spPr/>
        <p:txBody>
          <a:bodyPr/>
          <a:lstStyle/>
          <a:p>
            <a:r>
              <a:rPr lang="en-US" dirty="0" smtClean="0"/>
              <a:t>Pain points identified:</a:t>
            </a:r>
          </a:p>
          <a:p>
            <a:pPr lvl="1"/>
            <a:r>
              <a:rPr lang="en-US" dirty="0" smtClean="0"/>
              <a:t>Low customer awareness regarding happy hour at Marathon Grill (16</a:t>
            </a:r>
            <a:r>
              <a:rPr lang="en-US" baseline="30000" dirty="0" smtClean="0"/>
              <a:t>th</a:t>
            </a:r>
            <a:r>
              <a:rPr lang="en-US" dirty="0" smtClean="0"/>
              <a:t> and </a:t>
            </a:r>
            <a:r>
              <a:rPr lang="en-US" dirty="0" err="1" smtClean="0"/>
              <a:t>Sansom</a:t>
            </a:r>
            <a:r>
              <a:rPr lang="en-US" dirty="0" smtClean="0"/>
              <a:t>)</a:t>
            </a:r>
          </a:p>
          <a:p>
            <a:pPr lvl="1"/>
            <a:r>
              <a:rPr lang="en-US" dirty="0" smtClean="0"/>
              <a:t>Not enough ads outside of the restaurant</a:t>
            </a:r>
          </a:p>
          <a:p>
            <a:pPr lvl="1"/>
            <a:r>
              <a:rPr lang="en-US" dirty="0" smtClean="0"/>
              <a:t>Existing ads don’t have enough impact on younger target market</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US" dirty="0" smtClean="0"/>
              <a:t>Low customer awareness regarding happy hour</a:t>
            </a:r>
          </a:p>
          <a:p>
            <a:pPr lvl="1"/>
            <a:r>
              <a:rPr lang="en-US" dirty="0" smtClean="0"/>
              <a:t>Utilize the poster in high-traffic areas and as a backdrop to the bar</a:t>
            </a:r>
          </a:p>
          <a:p>
            <a:pPr lvl="1"/>
            <a:r>
              <a:rPr lang="en-US" dirty="0" smtClean="0"/>
              <a:t>Use the postcard to reinforce happy hour specials and after-dinner drink options</a:t>
            </a:r>
          </a:p>
          <a:p>
            <a:pPr lvl="1">
              <a:buNone/>
            </a:pP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US" dirty="0" smtClean="0"/>
              <a:t>Not enough ads outside of the restaurant</a:t>
            </a:r>
          </a:p>
          <a:p>
            <a:pPr lvl="1"/>
            <a:r>
              <a:rPr lang="en-US" dirty="0" smtClean="0"/>
              <a:t>Postcards can be used as “mobile messages”</a:t>
            </a:r>
          </a:p>
          <a:p>
            <a:pPr lvl="1"/>
            <a:r>
              <a:rPr lang="en-US" dirty="0" smtClean="0"/>
              <a:t>Send postcards to customers through direct mail</a:t>
            </a:r>
          </a:p>
          <a:p>
            <a:pPr lvl="1"/>
            <a:r>
              <a:rPr lang="en-US" dirty="0" smtClean="0"/>
              <a:t>Accompany delivery orders</a:t>
            </a:r>
          </a:p>
          <a:p>
            <a:pPr lvl="1"/>
            <a:r>
              <a:rPr lang="en-US" dirty="0" smtClean="0"/>
              <a:t>Posters can be blown up and placed throughout the mass transit system</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US" dirty="0" smtClean="0"/>
              <a:t>Existing ads don’t have enough impact on younger target market</a:t>
            </a:r>
          </a:p>
          <a:p>
            <a:pPr lvl="1"/>
            <a:r>
              <a:rPr lang="en-US" dirty="0" smtClean="0"/>
              <a:t>Use ads that depict younger individuals</a:t>
            </a:r>
          </a:p>
          <a:p>
            <a:pPr lvl="1"/>
            <a:r>
              <a:rPr lang="en-US" dirty="0" smtClean="0"/>
              <a:t>Promote events such as Marathon Happy Hour and Center City SIPS</a:t>
            </a:r>
          </a:p>
          <a:p>
            <a:pPr lvl="1"/>
            <a:r>
              <a:rPr lang="en-US" dirty="0" smtClean="0"/>
              <a:t>Use sales promotions for youthful events</a:t>
            </a:r>
          </a:p>
          <a:p>
            <a:pPr lvl="2"/>
            <a:r>
              <a:rPr lang="en-US" dirty="0" smtClean="0"/>
              <a:t>Free happy hour, bar tab, etc. </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40000"/>
              </a:schemeClr>
              <a:schemeClr val="bg1">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Questions?</a:t>
            </a:r>
            <a:endParaRPr lang="en-US" dirty="0"/>
          </a:p>
        </p:txBody>
      </p:sp>
      <p:sp>
        <p:nvSpPr>
          <p:cNvPr id="4" name="Title 3"/>
          <p:cNvSpPr>
            <a:spLocks noGrp="1"/>
          </p:cNvSpPr>
          <p:nvPr>
            <p:ph type="title"/>
          </p:nvPr>
        </p:nvSpPr>
        <p:spPr/>
        <p:txBody>
          <a:bodyPr>
            <a:normAutofit fontScale="90000"/>
          </a:bodyPr>
          <a:lstStyle/>
          <a:p>
            <a:r>
              <a:rPr lang="en-US" dirty="0" smtClean="0">
                <a:solidFill>
                  <a:schemeClr val="tx1"/>
                </a:solidFill>
              </a:rPr>
              <a:t>Thank you for your time and attention!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descr="GOODMAR.jpg"/>
          <p:cNvPicPr>
            <a:picLocks noGrp="1" noChangeAspect="1"/>
          </p:cNvPicPr>
          <p:nvPr>
            <p:ph sz="quarter" idx="1"/>
          </p:nvPr>
        </p:nvPicPr>
        <p:blipFill>
          <a:blip r:embed="rId2" cstate="print"/>
          <a:stretch>
            <a:fillRect/>
          </a:stretch>
        </p:blipFill>
        <p:spPr>
          <a:xfrm>
            <a:off x="1028700" y="1589088"/>
            <a:ext cx="3048000" cy="4572000"/>
          </a:xfrm>
          <a:prstGeom prst="rect">
            <a:avLst/>
          </a:prstGeom>
        </p:spPr>
      </p:pic>
      <p:pic>
        <p:nvPicPr>
          <p:cNvPr id="10" name="Content Placeholder 9" descr="GOODBACK.jpg"/>
          <p:cNvPicPr>
            <a:picLocks noGrp="1" noChangeAspect="1"/>
          </p:cNvPicPr>
          <p:nvPr>
            <p:ph sz="quarter" idx="2"/>
          </p:nvPr>
        </p:nvPicPr>
        <p:blipFill>
          <a:blip r:embed="rId3"/>
          <a:stretch>
            <a:fillRect/>
          </a:stretch>
        </p:blipFill>
        <p:spPr>
          <a:xfrm>
            <a:off x="5264150" y="1589088"/>
            <a:ext cx="3048000" cy="4572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sz="quarter" idx="1"/>
          </p:nvPr>
        </p:nvSpPr>
        <p:spPr/>
        <p:txBody>
          <a:bodyPr/>
          <a:lstStyle/>
          <a:p>
            <a:r>
              <a:rPr lang="en-US" dirty="0" smtClean="0"/>
              <a:t>Capture younger crowd</a:t>
            </a:r>
          </a:p>
          <a:p>
            <a:r>
              <a:rPr lang="en-US" dirty="0" smtClean="0"/>
              <a:t>Advertise Happy Hour and Center City SIPS</a:t>
            </a:r>
          </a:p>
          <a:p>
            <a:r>
              <a:rPr lang="en-US" dirty="0" smtClean="0"/>
              <a:t>Capture a nighttime crowd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US" dirty="0"/>
          </a:p>
        </p:txBody>
      </p:sp>
      <p:sp>
        <p:nvSpPr>
          <p:cNvPr id="3" name="Content Placeholder 2"/>
          <p:cNvSpPr>
            <a:spLocks noGrp="1"/>
          </p:cNvSpPr>
          <p:nvPr>
            <p:ph sz="quarter" idx="1"/>
          </p:nvPr>
        </p:nvSpPr>
        <p:spPr/>
        <p:txBody>
          <a:bodyPr/>
          <a:lstStyle/>
          <a:p>
            <a:r>
              <a:rPr lang="en-US" dirty="0" smtClean="0"/>
              <a:t>Low customer awareness</a:t>
            </a:r>
          </a:p>
          <a:p>
            <a:r>
              <a:rPr lang="en-US" dirty="0" smtClean="0"/>
              <a:t>Existing ads lack impact on the younger crowd</a:t>
            </a:r>
          </a:p>
          <a:p>
            <a:r>
              <a:rPr lang="en-US" dirty="0" smtClean="0"/>
              <a:t>Economic problems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Interview</a:t>
            </a:r>
            <a:endParaRPr lang="en-US" dirty="0"/>
          </a:p>
        </p:txBody>
      </p:sp>
      <p:sp>
        <p:nvSpPr>
          <p:cNvPr id="3" name="Content Placeholder 2"/>
          <p:cNvSpPr>
            <a:spLocks noGrp="1"/>
          </p:cNvSpPr>
          <p:nvPr>
            <p:ph sz="quarter" idx="1"/>
          </p:nvPr>
        </p:nvSpPr>
        <p:spPr/>
        <p:txBody>
          <a:bodyPr/>
          <a:lstStyle/>
          <a:p>
            <a:r>
              <a:rPr lang="en-US" u="sng" dirty="0" smtClean="0"/>
              <a:t>Purpose</a:t>
            </a:r>
            <a:r>
              <a:rPr lang="en-US" dirty="0" smtClean="0"/>
              <a:t>:</a:t>
            </a:r>
          </a:p>
          <a:p>
            <a:pPr lvl="1"/>
            <a:r>
              <a:rPr lang="en-US" dirty="0" smtClean="0"/>
              <a:t>Discover…</a:t>
            </a:r>
          </a:p>
          <a:p>
            <a:pPr lvl="2"/>
            <a:r>
              <a:rPr lang="en-US" dirty="0" smtClean="0"/>
              <a:t>what ads customers had seen</a:t>
            </a:r>
          </a:p>
          <a:p>
            <a:pPr lvl="2"/>
            <a:r>
              <a:rPr lang="en-US" dirty="0" smtClean="0"/>
              <a:t>in what ways customers would like to see Marathon Grill improve</a:t>
            </a:r>
          </a:p>
          <a:p>
            <a:pPr lvl="2"/>
            <a:r>
              <a:rPr lang="en-US" dirty="0" smtClean="0"/>
              <a:t>if customers thought of Marathon as a place they would go for dinner</a:t>
            </a:r>
          </a:p>
          <a:p>
            <a:pPr lvl="2"/>
            <a:r>
              <a:rPr lang="en-US" dirty="0" smtClean="0"/>
              <a:t>if customers consider Marathon Grill as a popular place to go for after-dinner drinks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08819E"/>
      </a:accent1>
      <a:accent2>
        <a:srgbClr val="F5A246"/>
      </a:accent2>
      <a:accent3>
        <a:srgbClr val="A5AB81"/>
      </a:accent3>
      <a:accent4>
        <a:srgbClr val="D8B25C"/>
      </a:accent4>
      <a:accent5>
        <a:srgbClr val="7BA79D"/>
      </a:accent5>
      <a:accent6>
        <a:srgbClr val="968C8C"/>
      </a:accent6>
      <a:hlink>
        <a:srgbClr val="F7B615"/>
      </a:hlink>
      <a:folHlink>
        <a:srgbClr val="70440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784</TotalTime>
  <Words>1986</Words>
  <Application>Microsoft Office PowerPoint</Application>
  <PresentationFormat>On-screen Show (4:3)</PresentationFormat>
  <Paragraphs>327</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Median</vt:lpstr>
      <vt:lpstr>Team Money</vt:lpstr>
      <vt:lpstr>TEAM MONEY</vt:lpstr>
      <vt:lpstr>Manager Interview</vt:lpstr>
      <vt:lpstr>SWOT Analysis</vt:lpstr>
      <vt:lpstr>Strengths</vt:lpstr>
      <vt:lpstr>Weaknesses</vt:lpstr>
      <vt:lpstr>Opportunities</vt:lpstr>
      <vt:lpstr>Threats</vt:lpstr>
      <vt:lpstr>Customer Interview</vt:lpstr>
      <vt:lpstr>One-to-One Interviews</vt:lpstr>
      <vt:lpstr>On-Site Surveys</vt:lpstr>
      <vt:lpstr>Interview Findings</vt:lpstr>
      <vt:lpstr>Demographics</vt:lpstr>
      <vt:lpstr>Dining Results</vt:lpstr>
      <vt:lpstr>Reason for Dining</vt:lpstr>
      <vt:lpstr>Service and Food Quality</vt:lpstr>
      <vt:lpstr>Ad Recall</vt:lpstr>
      <vt:lpstr>Dinner and Bar Crowd</vt:lpstr>
      <vt:lpstr>Enhancing the Customer Experience</vt:lpstr>
      <vt:lpstr>Survey Findings</vt:lpstr>
      <vt:lpstr>Demographics</vt:lpstr>
      <vt:lpstr>Reason for Dining</vt:lpstr>
      <vt:lpstr>Promotional Awareness</vt:lpstr>
      <vt:lpstr>SWOT Analysis</vt:lpstr>
      <vt:lpstr>Strengths</vt:lpstr>
      <vt:lpstr>Strengths</vt:lpstr>
      <vt:lpstr>Weaknesses</vt:lpstr>
      <vt:lpstr>Weaknesses</vt:lpstr>
      <vt:lpstr>Weaknesses</vt:lpstr>
      <vt:lpstr>Weaknesses</vt:lpstr>
      <vt:lpstr>Weaknesses</vt:lpstr>
      <vt:lpstr>Opportunities</vt:lpstr>
      <vt:lpstr>Threats</vt:lpstr>
      <vt:lpstr>Manager v. Customer</vt:lpstr>
      <vt:lpstr>Manager v. Customer</vt:lpstr>
      <vt:lpstr>Manager v. Customer</vt:lpstr>
      <vt:lpstr>Manager v. Customer</vt:lpstr>
      <vt:lpstr>Manager v. Customer</vt:lpstr>
      <vt:lpstr>Manager v. Customer</vt:lpstr>
      <vt:lpstr>Current Ads</vt:lpstr>
      <vt:lpstr>Current Ads</vt:lpstr>
      <vt:lpstr>Current Ads</vt:lpstr>
      <vt:lpstr>Current Ads</vt:lpstr>
      <vt:lpstr>Current Ads</vt:lpstr>
      <vt:lpstr>Web Presence</vt:lpstr>
      <vt:lpstr>Current Ads - Shortcomings</vt:lpstr>
      <vt:lpstr>Our Ads</vt:lpstr>
      <vt:lpstr>Why we chose these mediums</vt:lpstr>
      <vt:lpstr>Logo</vt:lpstr>
      <vt:lpstr>Colors</vt:lpstr>
      <vt:lpstr>Poster</vt:lpstr>
      <vt:lpstr>Postcard</vt:lpstr>
      <vt:lpstr>Our Font</vt:lpstr>
      <vt:lpstr>Poster</vt:lpstr>
      <vt:lpstr>Postcard</vt:lpstr>
      <vt:lpstr>What our ad is responding to</vt:lpstr>
      <vt:lpstr>Why our ads are successful</vt:lpstr>
      <vt:lpstr>Ad Comparison</vt:lpstr>
      <vt:lpstr>Ad Comparison</vt:lpstr>
      <vt:lpstr>Recommendations</vt:lpstr>
      <vt:lpstr>Recommendations</vt:lpstr>
      <vt:lpstr>Recommendations</vt:lpstr>
      <vt:lpstr>Recommendations</vt:lpstr>
      <vt:lpstr>Recommendations</vt:lpstr>
      <vt:lpstr>Thank you for your time and attention!</vt:lpstr>
      <vt:lpstr>Slide 66</vt:lpstr>
    </vt:vector>
  </TitlesOfParts>
  <Company>Drexel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Money  </dc:title>
  <dc:creator>Greg Ferrara</dc:creator>
  <cp:lastModifiedBy> </cp:lastModifiedBy>
  <cp:revision>61</cp:revision>
  <dcterms:created xsi:type="dcterms:W3CDTF">2008-08-18T03:32:31Z</dcterms:created>
  <dcterms:modified xsi:type="dcterms:W3CDTF">2008-08-18T20:21:20Z</dcterms:modified>
</cp:coreProperties>
</file>